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68" r:id="rId4"/>
    <p:sldId id="369" r:id="rId5"/>
    <p:sldId id="370" r:id="rId6"/>
    <p:sldId id="343" r:id="rId7"/>
    <p:sldId id="344" r:id="rId8"/>
    <p:sldId id="346" r:id="rId9"/>
    <p:sldId id="345" r:id="rId10"/>
    <p:sldId id="258" r:id="rId11"/>
    <p:sldId id="290" r:id="rId12"/>
    <p:sldId id="291" r:id="rId13"/>
    <p:sldId id="352" r:id="rId14"/>
    <p:sldId id="321" r:id="rId15"/>
    <p:sldId id="326" r:id="rId16"/>
    <p:sldId id="354" r:id="rId17"/>
    <p:sldId id="355" r:id="rId18"/>
    <p:sldId id="356" r:id="rId19"/>
    <p:sldId id="357" r:id="rId20"/>
    <p:sldId id="334" r:id="rId21"/>
    <p:sldId id="307" r:id="rId22"/>
    <p:sldId id="313" r:id="rId23"/>
    <p:sldId id="314" r:id="rId24"/>
    <p:sldId id="358" r:id="rId25"/>
    <p:sldId id="359" r:id="rId26"/>
    <p:sldId id="324" r:id="rId27"/>
    <p:sldId id="362" r:id="rId28"/>
    <p:sldId id="325" r:id="rId29"/>
    <p:sldId id="263" r:id="rId30"/>
    <p:sldId id="329" r:id="rId31"/>
    <p:sldId id="347" r:id="rId32"/>
    <p:sldId id="348" r:id="rId33"/>
    <p:sldId id="367" r:id="rId34"/>
    <p:sldId id="331" r:id="rId35"/>
    <p:sldId id="296" r:id="rId36"/>
    <p:sldId id="293" r:id="rId37"/>
    <p:sldId id="304" r:id="rId38"/>
    <p:sldId id="332" r:id="rId39"/>
    <p:sldId id="349" r:id="rId40"/>
    <p:sldId id="342" r:id="rId41"/>
    <p:sldId id="350" r:id="rId42"/>
    <p:sldId id="335" r:id="rId43"/>
    <p:sldId id="317" r:id="rId44"/>
    <p:sldId id="316" r:id="rId45"/>
    <p:sldId id="351" r:id="rId46"/>
    <p:sldId id="360" r:id="rId47"/>
    <p:sldId id="361" r:id="rId48"/>
    <p:sldId id="364" r:id="rId49"/>
    <p:sldId id="372" r:id="rId50"/>
    <p:sldId id="365" r:id="rId51"/>
    <p:sldId id="373" r:id="rId52"/>
    <p:sldId id="374" r:id="rId53"/>
    <p:sldId id="366" r:id="rId54"/>
    <p:sldId id="375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21DE3A-E661-4B54-BA36-8AEF4C7EA239}">
          <p14:sldIdLst>
            <p14:sldId id="256"/>
            <p14:sldId id="257"/>
          </p14:sldIdLst>
        </p14:section>
        <p14:section name="Revision Literatura" id="{E1D0567A-291D-4B37-B7FF-37E989955D9F}">
          <p14:sldIdLst>
            <p14:sldId id="368"/>
            <p14:sldId id="369"/>
            <p14:sldId id="370"/>
          </p14:sldIdLst>
        </p14:section>
        <p14:section name="Definicion Modelo" id="{B8FA5EAA-2C3A-423B-BE86-EA2165BF9D5E}">
          <p14:sldIdLst>
            <p14:sldId id="343"/>
            <p14:sldId id="344"/>
            <p14:sldId id="346"/>
            <p14:sldId id="345"/>
          </p14:sldIdLst>
        </p14:section>
        <p14:section name="Fuente Datos" id="{75171504-3E36-4E54-AA60-AF9C2A92695C}">
          <p14:sldIdLst>
            <p14:sldId id="258"/>
            <p14:sldId id="290"/>
            <p14:sldId id="291"/>
          </p14:sldIdLst>
        </p14:section>
        <p14:section name="Datos detalle" id="{D9F62963-2193-4E53-AD6E-141C9AC0B2A6}">
          <p14:sldIdLst>
            <p14:sldId id="352"/>
            <p14:sldId id="321"/>
            <p14:sldId id="326"/>
            <p14:sldId id="354"/>
            <p14:sldId id="355"/>
            <p14:sldId id="356"/>
            <p14:sldId id="357"/>
            <p14:sldId id="334"/>
            <p14:sldId id="307"/>
            <p14:sldId id="313"/>
            <p14:sldId id="314"/>
            <p14:sldId id="358"/>
            <p14:sldId id="359"/>
            <p14:sldId id="324"/>
            <p14:sldId id="362"/>
            <p14:sldId id="325"/>
          </p14:sldIdLst>
        </p14:section>
        <p14:section name="Datos Comunales" id="{601B1869-BD0A-466F-92E4-A69CE53B7ADF}">
          <p14:sldIdLst>
            <p14:sldId id="263"/>
            <p14:sldId id="329"/>
            <p14:sldId id="347"/>
            <p14:sldId id="348"/>
            <p14:sldId id="367"/>
            <p14:sldId id="331"/>
            <p14:sldId id="296"/>
            <p14:sldId id="293"/>
            <p14:sldId id="304"/>
            <p14:sldId id="332"/>
            <p14:sldId id="349"/>
          </p14:sldIdLst>
        </p14:section>
        <p14:section name="Transversal" id="{B19B032D-A378-446F-B595-9A04E12E9198}">
          <p14:sldIdLst>
            <p14:sldId id="342"/>
            <p14:sldId id="350"/>
            <p14:sldId id="335"/>
            <p14:sldId id="317"/>
            <p14:sldId id="316"/>
            <p14:sldId id="351"/>
            <p14:sldId id="360"/>
            <p14:sldId id="361"/>
            <p14:sldId id="364"/>
            <p14:sldId id="372"/>
            <p14:sldId id="365"/>
            <p14:sldId id="373"/>
            <p14:sldId id="374"/>
            <p14:sldId id="366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86000" autoAdjust="0"/>
  </p:normalViewPr>
  <p:slideViewPr>
    <p:cSldViewPr snapToGrid="0" snapToObjects="1">
      <p:cViewPr varScale="1">
        <p:scale>
          <a:sx n="63" d="100"/>
          <a:sy n="63" d="100"/>
        </p:scale>
        <p:origin x="15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89670-4884-43C6-8F15-116DDCC242C5}" type="datetimeFigureOut">
              <a:rPr lang="es-CL" smtClean="0"/>
              <a:t>27-08-2020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5D85-2226-40E3-A1FF-22E79B9F1F0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0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1182/when-to-use-an-offset-in-a-poisson-regress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>
                <a:hlinkClick r:id="rId3"/>
              </a:rPr>
              <a:t>https://stats.stackexchange.com/questions/11182/when-to-use-an-offset-in-a-poisson-regression</a:t>
            </a:r>
            <a:endParaRPr lang="es-C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0424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36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Nota, </a:t>
            </a:r>
            <a:r>
              <a:rPr lang="es-CL" dirty="0" err="1" smtClean="0"/>
              <a:t>tmb</a:t>
            </a:r>
            <a:r>
              <a:rPr lang="es-CL" dirty="0" smtClean="0"/>
              <a:t> están como</a:t>
            </a:r>
            <a:r>
              <a:rPr lang="es-CL" baseline="0" dirty="0" smtClean="0"/>
              <a:t> ECDF, y a nivel de </a:t>
            </a:r>
            <a:r>
              <a:rPr lang="es-CL" baseline="0" dirty="0" err="1" smtClean="0"/>
              <a:t>region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26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Aumento</a:t>
            </a:r>
            <a:r>
              <a:rPr lang="es-CL" baseline="0" dirty="0" smtClean="0"/>
              <a:t> de 1 </a:t>
            </a:r>
            <a:r>
              <a:rPr lang="es-CL" baseline="0" dirty="0" err="1" smtClean="0"/>
              <a:t>ug</a:t>
            </a:r>
            <a:r>
              <a:rPr lang="es-CL" baseline="0" dirty="0" smtClean="0"/>
              <a:t>/m3 genera un aumento en 1% en la tasa </a:t>
            </a:r>
            <a:r>
              <a:rPr lang="es-CL" baseline="0" dirty="0" err="1" smtClean="0"/>
              <a:t>mortaldiad</a:t>
            </a:r>
            <a:r>
              <a:rPr lang="es-CL" baseline="0" dirty="0" smtClean="0"/>
              <a:t> COVID, pero OJO con la hipótesis nula (valor-p=0.42), de que el efecto no existe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760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27-Aug-20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27-Aug-20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is.minsal.cl/#datosabiertos" TargetMode="External"/><Relationship Id="rId2" Type="http://schemas.openxmlformats.org/officeDocument/2006/relationships/hyperlink" Target="https://github.com/MinCiencia/Datos-COVID19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mbusch/Analisis-COVID-MP2.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tercera.com/que-pasa/noticia/particulas-contaminantes-en-el-centro-y-sur-de-chile-podrian-expandir-la-pandemia-de-coronavirus/6IFTFXBYZRFMVG3CBQJCOEF22E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CL" dirty="0"/>
              <a:t>Análisis epidemiológico de la incidencia de COVID-19 y el uso intensivo de leña en las regiones sur y centro de Chile</a:t>
            </a:r>
            <a:endParaRPr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sz="3800" dirty="0"/>
              <a:t>Pablo Busch </a:t>
            </a:r>
            <a:r>
              <a:rPr sz="3800" dirty="0" err="1"/>
              <a:t>Hopfenblatt</a:t>
            </a:r>
            <a:endParaRPr sz="38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990109" y="5088541"/>
            <a:ext cx="2133600" cy="36512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06</a:t>
            </a:r>
            <a:r>
              <a:rPr dirty="0" smtClean="0"/>
              <a:t>-0</a:t>
            </a:r>
            <a:r>
              <a:rPr lang="en-US" dirty="0" smtClean="0"/>
              <a:t>8</a:t>
            </a:r>
            <a:r>
              <a:rPr dirty="0" smtClean="0"/>
              <a:t>-2020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 smtClean="0"/>
              <a:t>Fuente </a:t>
            </a:r>
            <a:r>
              <a:rPr dirty="0" err="1" smtClean="0"/>
              <a:t>datos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347645"/>
              </p:ext>
            </p:extLst>
          </p:nvPr>
        </p:nvGraphicFramePr>
        <p:xfrm>
          <a:off x="320916" y="378462"/>
          <a:ext cx="8698393" cy="6386312"/>
        </p:xfrm>
        <a:graphic>
          <a:graphicData uri="http://schemas.openxmlformats.org/drawingml/2006/table">
            <a:tbl>
              <a:tblPr/>
              <a:tblGrid>
                <a:gridCol w="153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466">
                  <a:extLst>
                    <a:ext uri="{9D8B030D-6E8A-4147-A177-3AD203B41FA5}">
                      <a16:colId xmlns:a16="http://schemas.microsoft.com/office/drawing/2014/main" val="1980543267"/>
                    </a:ext>
                  </a:extLst>
                </a:gridCol>
              </a:tblGrid>
              <a:tr h="39046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</a:t>
                      </a:r>
                      <a:r>
                        <a:rPr lang="en-US" sz="1400" b="1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Detalle</a:t>
                      </a:r>
                      <a:endParaRPr sz="1400" b="1" kern="12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linkClick r:id="rId2"/>
                        </a:rPr>
                        <a:t>https://github.com/MinCiencia/Datos-COVID19/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21-08-2020: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contagios por comuna incremental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Exámenes PCR por región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Cuarentenas Activas e Históricas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Muertes</a:t>
                      </a: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</a:t>
                      </a:r>
                      <a:r>
                        <a:rPr lang="en-US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  <a:hlinkClick r:id="rId3"/>
                        </a:rPr>
                        <a:t>https://deis.minsal.cl/#datosabiertos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)</a:t>
                      </a:r>
                      <a:endParaRPr sz="14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20-08-2020: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comuna, sexo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y grupo etario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03314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de Mortalidad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y DEIS (compilado por 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Defunciones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5772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Infraestructura Sanitaria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 (https://deis.minsal.cl/)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2019: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Número de Camas por 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806668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Concentración ambiental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SINCA (https://sinca.mma.gob.cl/)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2017-2019: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Monitoreo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930369"/>
                  </a:ext>
                </a:extLst>
              </a:tr>
              <a:tr h="8196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Meteorología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irección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Meteorológica de Chile (https://</a:t>
                      </a: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climatologia.meteochile.gob.cl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2017-2019: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Temperatura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(media, mínima y máxima diaria)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Monitoreo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167484"/>
                  </a:ext>
                </a:extLst>
              </a:tr>
              <a:tr h="13537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819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7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934987"/>
              </p:ext>
            </p:extLst>
          </p:nvPr>
        </p:nvGraphicFramePr>
        <p:xfrm>
          <a:off x="374072" y="396249"/>
          <a:ext cx="8506691" cy="6268720"/>
        </p:xfrm>
        <a:graphic>
          <a:graphicData uri="http://schemas.openxmlformats.org/drawingml/2006/table">
            <a:tbl>
              <a:tblPr/>
              <a:tblGrid>
                <a:gridCol w="171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3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1325592670"/>
                    </a:ext>
                  </a:extLst>
                </a:gridCol>
              </a:tblGrid>
              <a:tr h="17628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 Detalle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121">
                <a:tc rowSpan="3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de Leña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CDT 2015. "Medición del consumo nacional de leña y otros combustibles sólidos derivados de la madera”. Tabla 136.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2015, proyectado 2018:</a:t>
                      </a:r>
                      <a:endParaRPr lang="es-CL" sz="14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leña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Penetración leña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980720"/>
                  </a:ext>
                </a:extLst>
              </a:tr>
              <a:tr h="543643">
                <a:tc vMerge="1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CDT, In-Data </a:t>
                      </a:r>
                      <a:r>
                        <a:rPr lang="es-CL" sz="1400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SpA</a:t>
                      </a: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. (2019). Usos de energía de los Hogares en Chile 2018. Santiago.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calefactores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cocina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Zona térmica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21701"/>
                  </a:ext>
                </a:extLst>
              </a:tr>
              <a:tr h="543643">
                <a:tc vMerge="1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2015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Combustible principal utilizado para: cocinar, calefacción,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agua caliente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47393"/>
                  </a:ext>
                </a:extLst>
              </a:tr>
              <a:tr h="12675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Demografía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(https://www.censo2017.cl/)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Urbano-Rural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originaria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Viviendas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Materialidad Viviendas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055638"/>
                  </a:ext>
                </a:extLst>
              </a:tr>
              <a:tr h="35256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Mapas</a:t>
                      </a:r>
                      <a:r>
                        <a:rPr lang="es-CL" sz="1400" b="1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de Chile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Librería de R </a:t>
                      </a:r>
                      <a:r>
                        <a:rPr lang="es-CL" sz="1400" kern="1200" noProof="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chilemapas</a:t>
                      </a:r>
                      <a:endParaRPr lang="es-CL" sz="1400" kern="12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Polígonos</a:t>
                      </a:r>
                      <a:r>
                        <a:rPr lang="es-CL" sz="1400" baseline="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 comunas Chile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601695"/>
                  </a:ext>
                </a:extLst>
              </a:tr>
              <a:tr h="16509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Información Socioeconómica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2017 (http://observatorio.ministeriodesarrollosocial.gob.cl/)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 total e ingreso autónomo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Nivel educacional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Previsión de Salud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Ocupado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Factor expansión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4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Mortalidad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smtClean="0"/>
              <a:t>covid-19 </a:t>
            </a:r>
            <a:r>
              <a:rPr lang="en-US" i="1" dirty="0" smtClean="0"/>
              <a:t>(al 21-08-2020)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15552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3" y="1942379"/>
            <a:ext cx="4158151" cy="2600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882"/>
            <a:ext cx="8229600" cy="1143000"/>
          </a:xfrm>
        </p:spPr>
        <p:txBody>
          <a:bodyPr/>
          <a:lstStyle/>
          <a:p>
            <a:r>
              <a:rPr lang="es-CL" dirty="0" smtClean="0"/>
              <a:t>Mortalidad COVID-19 se concentra en centro y norte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0"/>
          <a:stretch/>
        </p:blipFill>
        <p:spPr>
          <a:xfrm>
            <a:off x="3730171" y="1024305"/>
            <a:ext cx="5675086" cy="543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158876"/>
            <a:ext cx="8564880" cy="5356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236"/>
            <a:ext cx="8229600" cy="1143000"/>
          </a:xfrm>
        </p:spPr>
        <p:txBody>
          <a:bodyPr/>
          <a:lstStyle/>
          <a:p>
            <a:r>
              <a:rPr lang="es-CL" dirty="0" smtClean="0"/>
              <a:t>Muertes COVID se concentran en grupo de 65+ años y en la RM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158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Concentración</a:t>
            </a:r>
            <a:r>
              <a:rPr lang="en-US" dirty="0" smtClean="0"/>
              <a:t> </a:t>
            </a:r>
            <a:r>
              <a:rPr lang="en-US" dirty="0" err="1" smtClean="0"/>
              <a:t>ambiental</a:t>
            </a:r>
            <a:r>
              <a:rPr lang="en-US" dirty="0" smtClean="0"/>
              <a:t> mp2.5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04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Desafío: </a:t>
            </a:r>
            <a:r>
              <a:rPr lang="es-CL" dirty="0" err="1" smtClean="0"/>
              <a:t>N°estaciones</a:t>
            </a:r>
            <a:r>
              <a:rPr lang="es-CL" dirty="0" smtClean="0"/>
              <a:t> disminuye con cohortes temporales más extensos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6837"/>
            <a:ext cx="8071825" cy="5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967740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Periodo 2017-2019 tiene mayor cantidad de </a:t>
            </a:r>
            <a:r>
              <a:rPr lang="es-CL" dirty="0" smtClean="0"/>
              <a:t>estaciones y datos</a:t>
            </a:r>
            <a:endParaRPr lang="es-C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" y="1089978"/>
            <a:ext cx="8954589" cy="5600382"/>
          </a:xfrm>
        </p:spPr>
      </p:pic>
    </p:spTree>
    <p:extLst>
      <p:ext uri="{BB962C8B-B14F-4D97-AF65-F5344CB8AC3E}">
        <p14:creationId xmlns:p14="http://schemas.microsoft.com/office/powerpoint/2010/main" val="15755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Criterio selección: Periodo 2017-2019, </a:t>
            </a:r>
            <a:r>
              <a:rPr lang="es-CL" dirty="0" smtClean="0"/>
              <a:t/>
            </a:r>
            <a:br>
              <a:rPr lang="es-CL" dirty="0" smtClean="0"/>
            </a:br>
            <a:r>
              <a:rPr lang="es-CL" dirty="0" smtClean="0"/>
              <a:t>cada año con al menos </a:t>
            </a:r>
            <a:r>
              <a:rPr lang="es-CL" dirty="0" smtClean="0"/>
              <a:t>80% de datos diarios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556097" cy="5351157"/>
          </a:xfrm>
        </p:spPr>
      </p:pic>
    </p:spTree>
    <p:extLst>
      <p:ext uri="{BB962C8B-B14F-4D97-AF65-F5344CB8AC3E}">
        <p14:creationId xmlns:p14="http://schemas.microsoft.com/office/powerpoint/2010/main" val="39611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Presentación estado de avance</a:t>
            </a:r>
          </a:p>
          <a:p>
            <a:pPr lvl="1"/>
            <a:endParaRPr lang="es-CL" dirty="0" smtClean="0"/>
          </a:p>
          <a:p>
            <a:r>
              <a:rPr lang="es-CL" dirty="0" smtClean="0"/>
              <a:t>Código desarrollado y explicado:</a:t>
            </a:r>
          </a:p>
          <a:p>
            <a:pPr lvl="1"/>
            <a:r>
              <a:rPr lang="es-CL" dirty="0" smtClean="0">
                <a:hlinkClick r:id="rId2"/>
              </a:rPr>
              <a:t>https://github.com/pmbusch/Analisis-COVID-MP2.5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707189"/>
            <a:ext cx="4519785" cy="2826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s-CL" dirty="0" smtClean="0"/>
              <a:t>Desafío 2: 46 de 346 Comunas con monitoreo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7"/>
          <a:stretch/>
        </p:blipFill>
        <p:spPr>
          <a:xfrm>
            <a:off x="3773714" y="1112838"/>
            <a:ext cx="5424176" cy="52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es-CL" dirty="0" smtClean="0"/>
              <a:t>Metodología expansión MP2.5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318"/>
            <a:ext cx="8229600" cy="551656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Dado que se tienen 46 comunas con estación de monitoreo, se busca extrapolar a otras comunas cercanas</a:t>
            </a:r>
          </a:p>
          <a:p>
            <a:r>
              <a:rPr lang="es-CL" dirty="0" smtClean="0"/>
              <a:t>Se busca también estimar la concentración expuesta a la población</a:t>
            </a:r>
          </a:p>
          <a:p>
            <a:pPr marL="0" indent="0">
              <a:buNone/>
            </a:pPr>
            <a:r>
              <a:rPr lang="es-CL" b="1" dirty="0" smtClean="0"/>
              <a:t>Metodología</a:t>
            </a:r>
            <a:r>
              <a:rPr lang="es-CL" dirty="0" smtClean="0"/>
              <a:t>:</a:t>
            </a:r>
          </a:p>
          <a:p>
            <a:r>
              <a:rPr lang="es-CL" dirty="0" smtClean="0"/>
              <a:t>Calcular distancias entre comunas y estaciones de monitoreo</a:t>
            </a:r>
          </a:p>
          <a:p>
            <a:pPr lvl="1"/>
            <a:r>
              <a:rPr lang="es-CL" dirty="0" smtClean="0"/>
              <a:t>A nivel comuna se estima el </a:t>
            </a:r>
            <a:r>
              <a:rPr lang="es-CL" dirty="0" err="1" smtClean="0"/>
              <a:t>centroide</a:t>
            </a:r>
            <a:r>
              <a:rPr lang="es-CL" dirty="0" smtClean="0"/>
              <a:t> de las zonas censales de la comuna (</a:t>
            </a:r>
            <a:r>
              <a:rPr lang="es-CL" b="1" dirty="0" smtClean="0"/>
              <a:t>zona urbana</a:t>
            </a:r>
            <a:r>
              <a:rPr lang="es-CL" dirty="0" smtClean="0"/>
              <a:t>)</a:t>
            </a:r>
          </a:p>
          <a:p>
            <a:pPr lvl="1"/>
            <a:r>
              <a:rPr lang="es-CL" dirty="0" smtClean="0"/>
              <a:t>Se estima la distancia para cada zona censal</a:t>
            </a:r>
          </a:p>
          <a:p>
            <a:r>
              <a:rPr lang="es-CL" dirty="0" smtClean="0"/>
              <a:t>Definir limite distancia estación afecta a la comuna: </a:t>
            </a:r>
            <a:r>
              <a:rPr lang="es-CL" b="1" dirty="0" smtClean="0"/>
              <a:t>20 km</a:t>
            </a:r>
          </a:p>
          <a:p>
            <a:r>
              <a:rPr lang="es-CL" dirty="0" smtClean="0"/>
              <a:t>Calcular concentración en cada manzana censal como el </a:t>
            </a:r>
            <a:r>
              <a:rPr lang="es-CL" b="1" dirty="0" smtClean="0"/>
              <a:t>promedio ponderado por el inverso de la distancia a estaciones </a:t>
            </a:r>
            <a:r>
              <a:rPr lang="es-CL" dirty="0" smtClean="0"/>
              <a:t>dentro del rango de distancia</a:t>
            </a:r>
          </a:p>
          <a:p>
            <a:r>
              <a:rPr lang="es-CL" dirty="0" smtClean="0"/>
              <a:t>Obtener el promedio de concentración en la comuna como el </a:t>
            </a:r>
            <a:r>
              <a:rPr lang="es-CL" b="1" dirty="0" smtClean="0"/>
              <a:t>promedio ponderado por la población </a:t>
            </a:r>
            <a:r>
              <a:rPr lang="es-CL" dirty="0" smtClean="0"/>
              <a:t>de cada manzana censal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175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Entran </a:t>
            </a:r>
            <a:r>
              <a:rPr lang="es-CL" dirty="0" smtClean="0"/>
              <a:t>“n” </a:t>
            </a:r>
            <a:r>
              <a:rPr lang="es-CL" dirty="0" smtClean="0"/>
              <a:t>comunas dependiendo de la distancia limite. Para 20km aprox. 120 </a:t>
            </a:r>
            <a:r>
              <a:rPr lang="es-CL" dirty="0" smtClean="0"/>
              <a:t>comunas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" y="1287010"/>
            <a:ext cx="869873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67436"/>
            <a:ext cx="4107855" cy="256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993"/>
            <a:ext cx="8229600" cy="1143000"/>
          </a:xfrm>
        </p:spPr>
        <p:txBody>
          <a:bodyPr/>
          <a:lstStyle/>
          <a:p>
            <a:r>
              <a:rPr lang="es-CL" dirty="0" smtClean="0"/>
              <a:t>77% población considerada con limite=20km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8" r="651"/>
          <a:stretch/>
        </p:blipFill>
        <p:spPr>
          <a:xfrm>
            <a:off x="3643086" y="975979"/>
            <a:ext cx="5725885" cy="55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Meteorología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633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i="1" dirty="0" smtClean="0"/>
              <a:t>Proxy</a:t>
            </a:r>
            <a:r>
              <a:rPr lang="es-CL" dirty="0" smtClean="0"/>
              <a:t> necesidad energética de calefacción: </a:t>
            </a:r>
            <a:r>
              <a:rPr lang="es-CL" i="1" dirty="0" err="1" smtClean="0"/>
              <a:t>Heating</a:t>
            </a:r>
            <a:r>
              <a:rPr lang="es-CL" i="1" dirty="0" smtClean="0"/>
              <a:t> </a:t>
            </a:r>
            <a:r>
              <a:rPr lang="es-CL" i="1" dirty="0" err="1" smtClean="0"/>
              <a:t>Degree</a:t>
            </a:r>
            <a:endParaRPr lang="es-CL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2819"/>
          </a:xfrm>
        </p:spPr>
        <p:txBody>
          <a:bodyPr>
            <a:normAutofit/>
          </a:bodyPr>
          <a:lstStyle/>
          <a:p>
            <a:r>
              <a:rPr lang="es-CL" dirty="0" smtClean="0"/>
              <a:t>Parámetro </a:t>
            </a:r>
            <a:r>
              <a:rPr lang="es-CL" i="1" dirty="0" err="1" smtClean="0"/>
              <a:t>Heating</a:t>
            </a:r>
            <a:r>
              <a:rPr lang="es-CL" i="1" dirty="0" smtClean="0"/>
              <a:t> </a:t>
            </a:r>
            <a:r>
              <a:rPr lang="es-CL" i="1" dirty="0" err="1" smtClean="0"/>
              <a:t>Degree</a:t>
            </a:r>
            <a:r>
              <a:rPr lang="es-CL" i="1" dirty="0" smtClean="0"/>
              <a:t> </a:t>
            </a:r>
            <a:r>
              <a:rPr lang="es-CL" dirty="0" smtClean="0"/>
              <a:t>se define como los grados necesarios para alcanzar el confort térmico en un día.</a:t>
            </a:r>
          </a:p>
          <a:p>
            <a:r>
              <a:rPr lang="es-CL" dirty="0" smtClean="0"/>
              <a:t>Se calcula como la diferencia entre un nivel base de confort térmica y las temperaturas horarias registradas en un día, registrando un valor 0 para temperaturas sobre la base.</a:t>
            </a:r>
          </a:p>
          <a:p>
            <a:r>
              <a:rPr lang="es-CL" dirty="0" smtClean="0"/>
              <a:t>Se estimó para dos temperaturas bases de confort térmico:</a:t>
            </a:r>
          </a:p>
          <a:p>
            <a:pPr lvl="1"/>
            <a:r>
              <a:rPr lang="es-CL" dirty="0" smtClean="0"/>
              <a:t>15°C</a:t>
            </a:r>
          </a:p>
          <a:p>
            <a:pPr lvl="1"/>
            <a:r>
              <a:rPr lang="es-CL" dirty="0" smtClean="0"/>
              <a:t>18°C</a:t>
            </a:r>
          </a:p>
          <a:p>
            <a:r>
              <a:rPr lang="es-CL" dirty="0" smtClean="0"/>
              <a:t>Para su estimación se utilizaron datos horarios de estaciones SINCA, cuya ubicación coincide con monitoreo de MP2.5</a:t>
            </a:r>
          </a:p>
          <a:p>
            <a:r>
              <a:rPr lang="es-CL" dirty="0" smtClean="0"/>
              <a:t>Se expandieron datos a otras comunas con las misma metodología que MP2.5, pero utilizando un rango de 50km</a:t>
            </a:r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5460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>
            <a:normAutofit/>
          </a:bodyPr>
          <a:lstStyle/>
          <a:p>
            <a:r>
              <a:rPr lang="es-CL" sz="2800" dirty="0" smtClean="0"/>
              <a:t>Temperatura media °C</a:t>
            </a:r>
            <a:endParaRPr lang="es-C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34" y="787291"/>
            <a:ext cx="8658577" cy="54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Humedad relativa </a:t>
            </a:r>
            <a:r>
              <a:rPr lang="en-US" dirty="0" smtClean="0"/>
              <a:t>[%]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3800"/>
            <a:ext cx="8890000" cy="5559987"/>
          </a:xfrm>
        </p:spPr>
      </p:pic>
    </p:spTree>
    <p:extLst>
      <p:ext uri="{BB962C8B-B14F-4D97-AF65-F5344CB8AC3E}">
        <p14:creationId xmlns:p14="http://schemas.microsoft.com/office/powerpoint/2010/main" val="40946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es-CL" dirty="0" err="1" smtClean="0"/>
              <a:t>Heating</a:t>
            </a:r>
            <a:r>
              <a:rPr lang="es-CL" dirty="0" smtClean="0"/>
              <a:t> </a:t>
            </a:r>
            <a:r>
              <a:rPr lang="es-CL" dirty="0" err="1" smtClean="0"/>
              <a:t>Degree</a:t>
            </a:r>
            <a:r>
              <a:rPr lang="es-CL" dirty="0" smtClean="0"/>
              <a:t> 15°C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80" y="956809"/>
            <a:ext cx="8930566" cy="5585357"/>
          </a:xfrm>
        </p:spPr>
      </p:pic>
    </p:spTree>
    <p:extLst>
      <p:ext uri="{BB962C8B-B14F-4D97-AF65-F5344CB8AC3E}">
        <p14:creationId xmlns:p14="http://schemas.microsoft.com/office/powerpoint/2010/main" val="6701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 err="1" smtClean="0"/>
              <a:t>Análisis</a:t>
            </a:r>
            <a:r>
              <a:rPr dirty="0" smtClean="0"/>
              <a:t> </a:t>
            </a:r>
            <a:r>
              <a:rPr dirty="0" smtClean="0"/>
              <a:t>DATOS </a:t>
            </a:r>
            <a:r>
              <a:rPr dirty="0" err="1" smtClean="0"/>
              <a:t>comunales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Literatura covid-19 y calidad del aire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33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Indicadores relevantes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Se tienen 120 </a:t>
            </a:r>
            <a:r>
              <a:rPr lang="es-CL" dirty="0" smtClean="0"/>
              <a:t>comunas con datos de concentración de MP2.5, </a:t>
            </a:r>
            <a:r>
              <a:rPr lang="es-CL" dirty="0" smtClean="0"/>
              <a:t>las cuales concentran el </a:t>
            </a:r>
            <a:r>
              <a:rPr lang="es-CL" dirty="0" smtClean="0"/>
              <a:t>77.1% de la población en </a:t>
            </a:r>
            <a:r>
              <a:rPr lang="es-CL" dirty="0" smtClean="0"/>
              <a:t>Chile.</a:t>
            </a:r>
            <a:endParaRPr lang="es-CL" dirty="0" smtClean="0"/>
          </a:p>
          <a:p>
            <a:r>
              <a:rPr lang="es-CL" dirty="0" smtClean="0"/>
              <a:t>En 260 comunas se </a:t>
            </a:r>
            <a:r>
              <a:rPr lang="es-CL" dirty="0" smtClean="0"/>
              <a:t>registran muertes por COVID-19 (75.1%)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39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porcentajes a nivel comunal</a:t>
            </a:r>
            <a:endParaRPr lang="es-C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" y="1203960"/>
            <a:ext cx="8793480" cy="5499621"/>
          </a:xfrm>
        </p:spPr>
      </p:pic>
    </p:spTree>
    <p:extLst>
      <p:ext uri="{BB962C8B-B14F-4D97-AF65-F5344CB8AC3E}">
        <p14:creationId xmlns:p14="http://schemas.microsoft.com/office/powerpoint/2010/main" val="10033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variables a nivel comunal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650502" cy="5410200"/>
          </a:xfrm>
        </p:spPr>
      </p:pic>
    </p:spTree>
    <p:extLst>
      <p:ext uri="{BB962C8B-B14F-4D97-AF65-F5344CB8AC3E}">
        <p14:creationId xmlns:p14="http://schemas.microsoft.com/office/powerpoint/2010/main" val="343828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Dispersión por variable meteorológica y </a:t>
            </a:r>
            <a:r>
              <a:rPr lang="es-CL" smtClean="0"/>
              <a:t>temporada climática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539558"/>
            <a:ext cx="8138160" cy="5089770"/>
          </a:xfrm>
        </p:spPr>
      </p:pic>
    </p:spTree>
    <p:extLst>
      <p:ext uri="{BB962C8B-B14F-4D97-AF65-F5344CB8AC3E}">
        <p14:creationId xmlns:p14="http://schemas.microsoft.com/office/powerpoint/2010/main" val="1939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/>
          <a:lstStyle/>
          <a:p>
            <a:r>
              <a:rPr lang="es-CL" dirty="0" smtClean="0"/>
              <a:t>Posibles variables modelo: dispersión comunal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726326"/>
            <a:ext cx="8650224" cy="54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36" y="-203344"/>
            <a:ext cx="7970088" cy="1143000"/>
          </a:xfrm>
        </p:spPr>
        <p:txBody>
          <a:bodyPr/>
          <a:lstStyle/>
          <a:p>
            <a:r>
              <a:rPr lang="es-CL" dirty="0" smtClean="0"/>
              <a:t>Características comunales: promedio (</a:t>
            </a:r>
            <a:r>
              <a:rPr lang="es-CL" dirty="0" err="1" smtClean="0"/>
              <a:t>desv</a:t>
            </a:r>
            <a:r>
              <a:rPr lang="es-CL" dirty="0" smtClean="0"/>
              <a:t>.)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592916"/>
              </p:ext>
            </p:extLst>
          </p:nvPr>
        </p:nvGraphicFramePr>
        <p:xfrm>
          <a:off x="683568" y="630000"/>
          <a:ext cx="7643191" cy="6019800"/>
        </p:xfrm>
        <a:graphic>
          <a:graphicData uri="http://schemas.openxmlformats.org/drawingml/2006/table">
            <a:tbl>
              <a:tblPr/>
              <a:tblGrid>
                <a:gridCol w="3667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52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5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25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Mortalidad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COVID [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34.2 (47)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20.2 (30.3)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60.3 (60)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NaN (NA)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 [miles]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50.8 (78.7)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17.8 (18.5)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112.9 (106.5)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901.3 (2770.2)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35.8 (79.6)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2509.6 (4246.2)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41.9 (5)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 (5.5)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43.6 (3.4)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25.6 (2.6)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26.2 (2.7)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24.5 (2)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12.6 (3.3)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13.2 (3.5)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11.5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 (5.6)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47.9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 (1.4)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36.3 (29)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46.9 (27)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(20.8)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(17.3)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19.5 (19.8)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 (8.5)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 (2.3)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2.7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 (1.3)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1519.7 (1479.2)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1080.6 (1210.3)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2346.8 (1586.8)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(2.9)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122.3 (31.4)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114.3 (35.6)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137.2 (10.9)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44.3 (29.7)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34.8 (29.9)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62.3 (18.9)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12.9 (39.3)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5.5 (25.3)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26.8 (54.4)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134.8 (221.7)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118.5 (203.7)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165.5 (250.3)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475.4 (404.1)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440.8 (235)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540.8 (602.1)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mensual [miles 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397.7 (190.5)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344.6 (89)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488 (268.2)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7.5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4.4 (4.3)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12.7 (13.7)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82.8 (12.3)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86.6 (7.4)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76.5 (15.8)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47.8 (10.7)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51.9 (8.7)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40.9 (10.2)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49.2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47.2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52.5 (5.7)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1896.6 (2456.7)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2433.2 (2703.4)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886.1 (1450.3)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21.2 (29.5)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27.3 (32.9)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 (16.4)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19.6 (25.7)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27.9 (27.9)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 (11.4)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calefaccion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54.4 (37.2)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64.8 (35)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 (34.1)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agua caliente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5.7 (10)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(11.6)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 (3.7)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57.3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60.6 (8.5)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54.5 (9.9)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75.8 (7.3)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78.8 (4.8)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73.3 (8.1)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19.7 (2.2)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18.9 (2.1)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 (2.1)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9.6 (1.4)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9.2 (1.5)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 (12.9)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19.4 (13.5)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 (11.2)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3090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138.7 (28.8)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144.8 (32.1)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133.8 (24.9)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63243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346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226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120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6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6310"/>
            <a:ext cx="82296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 smtClean="0"/>
              <a:t>Datos</a:t>
            </a:r>
            <a:r>
              <a:rPr dirty="0" smtClean="0"/>
              <a:t> </a:t>
            </a:r>
            <a:r>
              <a:rPr dirty="0" err="1" smtClean="0"/>
              <a:t>Modelo</a:t>
            </a:r>
            <a:r>
              <a:rPr dirty="0" smtClean="0"/>
              <a:t> Transversal (con MP2.5)</a:t>
            </a:r>
            <a:endParaRPr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055261"/>
              </p:ext>
            </p:extLst>
          </p:nvPr>
        </p:nvGraphicFramePr>
        <p:xfrm>
          <a:off x="611560" y="584412"/>
          <a:ext cx="7920880" cy="6019800"/>
        </p:xfrm>
        <a:graphic>
          <a:graphicData uri="http://schemas.openxmlformats.org/drawingml/2006/table">
            <a:tbl>
              <a:tblPr/>
              <a:tblGrid>
                <a:gridCol w="3837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6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14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4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C.V.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249.3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 [miles]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568.1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2 509.6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17 582.2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2 346.8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1 752.6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6 585.5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137.2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148.0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1 514.7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6 247.4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mensual [miles 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488.0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2 083.6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8 536.8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calefaccion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agua caliente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630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48220">
                <a:tc grid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Coeficiente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Variación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 priori MP2.5 no muestra mucha relación con tasa de mortalidad por COVID-19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99" y="1417638"/>
            <a:ext cx="8510402" cy="53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" y="541656"/>
            <a:ext cx="9636375" cy="602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716"/>
            <a:ext cx="8229600" cy="1143000"/>
          </a:xfrm>
        </p:spPr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439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2616"/>
            <a:ext cx="9660742" cy="6042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716"/>
            <a:ext cx="8229600" cy="1143000"/>
          </a:xfrm>
        </p:spPr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697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Relación entre contaminación atmosférica y mortalidad por COVID-19</a:t>
            </a:r>
            <a:endParaRPr lang="es-C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758135"/>
              </p:ext>
            </p:extLst>
          </p:nvPr>
        </p:nvGraphicFramePr>
        <p:xfrm>
          <a:off x="292099" y="1143000"/>
          <a:ext cx="8559801" cy="5402532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765302">
                  <a:extLst>
                    <a:ext uri="{9D8B030D-6E8A-4147-A177-3AD203B41FA5}">
                      <a16:colId xmlns:a16="http://schemas.microsoft.com/office/drawing/2014/main" val="22843717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5632683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315974632"/>
                    </a:ext>
                  </a:extLst>
                </a:gridCol>
                <a:gridCol w="2184399">
                  <a:extLst>
                    <a:ext uri="{9D8B030D-6E8A-4147-A177-3AD203B41FA5}">
                      <a16:colId xmlns:a16="http://schemas.microsoft.com/office/drawing/2014/main" val="1887939957"/>
                    </a:ext>
                  </a:extLst>
                </a:gridCol>
              </a:tblGrid>
              <a:tr h="268149"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Estudio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Lugar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Metodología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Resultados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81225"/>
                  </a:ext>
                </a:extLst>
              </a:tr>
              <a:tr h="1340743">
                <a:tc>
                  <a:txBody>
                    <a:bodyPr/>
                    <a:lstStyle/>
                    <a:p>
                      <a:pPr algn="l"/>
                      <a:r>
                        <a:rPr lang="es-ES" sz="1200" kern="1200" dirty="0" err="1" smtClean="0">
                          <a:effectLst/>
                        </a:rPr>
                        <a:t>Exposure</a:t>
                      </a:r>
                      <a:r>
                        <a:rPr lang="es-ES" sz="1200" kern="1200" dirty="0" smtClean="0">
                          <a:effectLst/>
                        </a:rPr>
                        <a:t> to air </a:t>
                      </a:r>
                      <a:r>
                        <a:rPr lang="es-ES" sz="1200" kern="1200" dirty="0" err="1" smtClean="0">
                          <a:effectLst/>
                        </a:rPr>
                        <a:t>pollution</a:t>
                      </a:r>
                      <a:r>
                        <a:rPr lang="es-ES" sz="1200" kern="1200" dirty="0" smtClean="0">
                          <a:effectLst/>
                        </a:rPr>
                        <a:t> and COVID-19 </a:t>
                      </a:r>
                      <a:r>
                        <a:rPr lang="es-ES" sz="1200" kern="1200" dirty="0" err="1" smtClean="0">
                          <a:effectLst/>
                        </a:rPr>
                        <a:t>mortality</a:t>
                      </a:r>
                      <a:r>
                        <a:rPr lang="es-ES" sz="1200" kern="1200" dirty="0" smtClean="0">
                          <a:effectLst/>
                        </a:rPr>
                        <a:t> in </a:t>
                      </a:r>
                      <a:r>
                        <a:rPr lang="es-ES" sz="1200" kern="1200" dirty="0" err="1" smtClean="0">
                          <a:effectLst/>
                        </a:rPr>
                        <a:t>the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United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States</a:t>
                      </a:r>
                      <a:r>
                        <a:rPr lang="es-ES" sz="1200" kern="1200" dirty="0" smtClean="0">
                          <a:effectLst/>
                        </a:rPr>
                        <a:t>: A </a:t>
                      </a:r>
                      <a:r>
                        <a:rPr lang="es-ES" sz="1200" kern="1200" dirty="0" err="1" smtClean="0">
                          <a:effectLst/>
                        </a:rPr>
                        <a:t>nationwide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cross-sectional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study</a:t>
                      </a:r>
                      <a:r>
                        <a:rPr lang="es-ES" sz="1200" kern="1200" dirty="0" smtClean="0">
                          <a:effectLst/>
                        </a:rPr>
                        <a:t>. (</a:t>
                      </a:r>
                      <a:r>
                        <a:rPr lang="en-US" sz="1200" kern="1200" dirty="0" smtClean="0">
                          <a:effectLst/>
                        </a:rPr>
                        <a:t>Wu, </a:t>
                      </a:r>
                      <a:r>
                        <a:rPr lang="en-US" sz="1200" kern="1200" dirty="0" err="1" smtClean="0">
                          <a:effectLst/>
                        </a:rPr>
                        <a:t>Nethery</a:t>
                      </a:r>
                      <a:r>
                        <a:rPr lang="en-US" sz="1200" kern="1200" dirty="0" smtClean="0">
                          <a:effectLst/>
                        </a:rPr>
                        <a:t>, </a:t>
                      </a:r>
                      <a:r>
                        <a:rPr lang="en-US" sz="1200" kern="1200" dirty="0" err="1" smtClean="0">
                          <a:effectLst/>
                        </a:rPr>
                        <a:t>Sabath</a:t>
                      </a:r>
                      <a:r>
                        <a:rPr lang="en-US" sz="1200" kern="1200" dirty="0" smtClean="0">
                          <a:effectLst/>
                        </a:rPr>
                        <a:t>, Braun, &amp; </a:t>
                      </a:r>
                      <a:r>
                        <a:rPr lang="en-US" sz="1200" kern="1200" dirty="0" err="1" smtClean="0">
                          <a:effectLst/>
                        </a:rPr>
                        <a:t>Dominici</a:t>
                      </a:r>
                      <a:r>
                        <a:rPr lang="en-US" sz="1200" kern="1200" dirty="0" smtClean="0">
                          <a:effectLst/>
                        </a:rPr>
                        <a:t>, 2020</a:t>
                      </a:r>
                      <a:r>
                        <a:rPr lang="es-ES" sz="1200" kern="1200" dirty="0" smtClean="0">
                          <a:effectLst/>
                        </a:rPr>
                        <a:t>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EE.UU</a:t>
                      </a:r>
                    </a:p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(3,087 condados)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kern="1200" dirty="0" smtClean="0">
                          <a:effectLst/>
                        </a:rPr>
                        <a:t>Se analizó a través de un modelo transversal la relación de la tasa de mortalidad por COVID-19 con la concentración de MP2.5 a largo plazo, incluyendo variables demográficas, socioeconómicas, meteorológicas, sanitarias y conductuales.</a:t>
                      </a:r>
                    </a:p>
                    <a:p>
                      <a:pPr algn="l"/>
                      <a:r>
                        <a:rPr lang="es-ES_tradnl" sz="1200" kern="1200" dirty="0" smtClean="0">
                          <a:effectLst/>
                        </a:rPr>
                        <a:t>Se utilizó un modelo mixto binomial negativo, con intercepto aleatorio por estado. 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kern="1200" dirty="0" smtClean="0">
                          <a:effectLst/>
                        </a:rPr>
                        <a:t>Por cada aumento de 1 </a:t>
                      </a:r>
                      <a:r>
                        <a:rPr lang="es-ES_tradnl" sz="1200" kern="1200" dirty="0" err="1" smtClean="0">
                          <a:effectLst/>
                        </a:rPr>
                        <a:t>ug</a:t>
                      </a:r>
                      <a:r>
                        <a:rPr lang="es-ES_tradnl" sz="1200" kern="1200" dirty="0" smtClean="0">
                          <a:effectLst/>
                        </a:rPr>
                        <a:t>/m3 de MP2.5 en la concentración de largo plazo, el riesgo de muerte por COVID-19 aumenta un 8% (IC: 2% a 15%). 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992226"/>
                  </a:ext>
                </a:extLst>
              </a:tr>
              <a:tr h="10432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err="1" smtClean="0">
                          <a:effectLst/>
                        </a:rPr>
                        <a:t>Assessing</a:t>
                      </a:r>
                      <a:r>
                        <a:rPr lang="es-CL" sz="1200" kern="1200" dirty="0" smtClean="0">
                          <a:effectLst/>
                        </a:rPr>
                        <a:t> </a:t>
                      </a:r>
                      <a:r>
                        <a:rPr lang="es-CL" sz="1200" kern="1200" dirty="0" err="1" smtClean="0">
                          <a:effectLst/>
                        </a:rPr>
                        <a:t>nitrogen</a:t>
                      </a:r>
                      <a:r>
                        <a:rPr lang="es-CL" sz="1200" kern="1200" dirty="0" smtClean="0">
                          <a:effectLst/>
                        </a:rPr>
                        <a:t> </a:t>
                      </a:r>
                      <a:r>
                        <a:rPr lang="es-CL" sz="1200" kern="1200" dirty="0" err="1" smtClean="0">
                          <a:effectLst/>
                        </a:rPr>
                        <a:t>dioxide</a:t>
                      </a:r>
                      <a:r>
                        <a:rPr lang="es-CL" sz="1200" kern="1200" dirty="0" smtClean="0">
                          <a:effectLst/>
                        </a:rPr>
                        <a:t> (NO2) </a:t>
                      </a:r>
                      <a:r>
                        <a:rPr lang="es-CL" sz="1200" kern="1200" dirty="0" err="1" smtClean="0">
                          <a:effectLst/>
                        </a:rPr>
                        <a:t>levels</a:t>
                      </a:r>
                      <a:r>
                        <a:rPr lang="es-CL" sz="1200" kern="1200" dirty="0" smtClean="0">
                          <a:effectLst/>
                        </a:rPr>
                        <a:t> as a </a:t>
                      </a:r>
                      <a:r>
                        <a:rPr lang="es-CL" sz="1200" kern="1200" dirty="0" err="1" smtClean="0">
                          <a:effectLst/>
                        </a:rPr>
                        <a:t>contributing</a:t>
                      </a:r>
                      <a:r>
                        <a:rPr lang="es-CL" sz="1200" kern="1200" dirty="0" smtClean="0">
                          <a:effectLst/>
                        </a:rPr>
                        <a:t> factor to coronavirus (COVID-19) </a:t>
                      </a:r>
                      <a:r>
                        <a:rPr lang="es-CL" sz="1200" kern="1200" dirty="0" err="1" smtClean="0">
                          <a:effectLst/>
                        </a:rPr>
                        <a:t>fatality</a:t>
                      </a:r>
                      <a:r>
                        <a:rPr lang="es-CL" sz="1200" kern="1200" dirty="0" smtClean="0">
                          <a:effectLst/>
                        </a:rPr>
                        <a:t>. (</a:t>
                      </a:r>
                      <a:r>
                        <a:rPr lang="es-CL" sz="1200" dirty="0" err="1" smtClean="0"/>
                        <a:t>Orgen</a:t>
                      </a:r>
                      <a:r>
                        <a:rPr lang="es-CL" sz="1200" dirty="0" smtClean="0"/>
                        <a:t>,</a:t>
                      </a:r>
                      <a:r>
                        <a:rPr lang="es-CL" sz="1200" baseline="0" dirty="0" smtClean="0"/>
                        <a:t> 2020</a:t>
                      </a:r>
                      <a:r>
                        <a:rPr lang="es-CL" sz="1200" kern="1200" dirty="0" smtClean="0">
                          <a:effectLst/>
                        </a:rPr>
                        <a:t>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Francia,</a:t>
                      </a:r>
                      <a:r>
                        <a:rPr lang="es-CL" sz="1200" baseline="0" dirty="0" smtClean="0"/>
                        <a:t> Alemania,</a:t>
                      </a:r>
                    </a:p>
                    <a:p>
                      <a:pPr algn="l"/>
                      <a:r>
                        <a:rPr lang="es-CL" sz="1200" baseline="0" dirty="0" smtClean="0"/>
                        <a:t>Italia, España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analizó la relación de la tasa de letalidad COVID-19</a:t>
                      </a:r>
                      <a:r>
                        <a:rPr lang="es-CL" sz="1200" baseline="0" dirty="0" smtClean="0"/>
                        <a:t> con concentraciones de NO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Hasta el 19 de Marzo 2020, el 83% de las muertes ocurrieron en las</a:t>
                      </a:r>
                      <a:r>
                        <a:rPr lang="es-CL" sz="1200" baseline="0" dirty="0" smtClean="0"/>
                        <a:t> regiones con más altas concentraciones de NO</a:t>
                      </a:r>
                      <a:r>
                        <a:rPr lang="es-CL" sz="1200" baseline="-25000" dirty="0" smtClean="0"/>
                        <a:t>2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57167"/>
                  </a:ext>
                </a:extLst>
              </a:tr>
              <a:tr h="11619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effectLst/>
                        </a:rPr>
                        <a:t>Association between short-term exposure to air pollution and COVID-19 infection: Evidence from China. (</a:t>
                      </a:r>
                      <a:r>
                        <a:rPr lang="es-CL" sz="1200" dirty="0" err="1" smtClean="0"/>
                        <a:t>Zhu</a:t>
                      </a:r>
                      <a:r>
                        <a:rPr lang="es-CL" sz="1200" dirty="0" smtClean="0"/>
                        <a:t>, </a:t>
                      </a:r>
                      <a:r>
                        <a:rPr lang="es-CL" sz="1200" dirty="0" err="1" smtClean="0"/>
                        <a:t>Xie</a:t>
                      </a:r>
                      <a:r>
                        <a:rPr lang="es-CL" sz="1200" dirty="0" smtClean="0"/>
                        <a:t>, </a:t>
                      </a:r>
                      <a:r>
                        <a:rPr lang="es-CL" sz="1200" dirty="0" err="1" smtClean="0"/>
                        <a:t>Huang</a:t>
                      </a:r>
                      <a:r>
                        <a:rPr lang="es-CL" sz="1200" dirty="0" smtClean="0"/>
                        <a:t>, &amp; Cao, 2020)</a:t>
                      </a:r>
                      <a:endParaRPr lang="es-CL" sz="1200" dirty="0" smtClean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120 ciudades en China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estudio la relación entre</a:t>
                      </a:r>
                      <a:r>
                        <a:rPr lang="es-CL" sz="1200" baseline="0" dirty="0" smtClean="0"/>
                        <a:t> casos diarios de COVID-19 y contaminación ambiental (MP2.5, MP10, CO, NO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, SO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 y O</a:t>
                      </a:r>
                      <a:r>
                        <a:rPr lang="es-CL" sz="1200" baseline="-25000" dirty="0" smtClean="0"/>
                        <a:t>3</a:t>
                      </a:r>
                      <a:r>
                        <a:rPr lang="es-CL" sz="1200" baseline="0" dirty="0" smtClean="0"/>
                        <a:t>).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encontraron</a:t>
                      </a:r>
                      <a:r>
                        <a:rPr lang="es-CL" sz="1200" baseline="0" dirty="0" smtClean="0"/>
                        <a:t> relaciones positivas para todos los contaminantes, excepto el SO</a:t>
                      </a:r>
                      <a:r>
                        <a:rPr lang="es-CL" sz="1200" baseline="-25000" dirty="0" smtClean="0"/>
                        <a:t>2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958089"/>
                  </a:ext>
                </a:extLst>
              </a:tr>
              <a:tr h="152468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smtClean="0">
                          <a:effectLst/>
                        </a:rPr>
                        <a:t>Air </a:t>
                      </a:r>
                      <a:r>
                        <a:rPr lang="es-CL" sz="1200" kern="1200" dirty="0" err="1" smtClean="0">
                          <a:effectLst/>
                        </a:rPr>
                        <a:t>Pollution</a:t>
                      </a:r>
                      <a:r>
                        <a:rPr lang="es-CL" sz="1200" kern="1200" dirty="0" smtClean="0">
                          <a:effectLst/>
                        </a:rPr>
                        <a:t> </a:t>
                      </a:r>
                      <a:r>
                        <a:rPr lang="es-CL" sz="1200" kern="1200" dirty="0" err="1" smtClean="0">
                          <a:effectLst/>
                        </a:rPr>
                        <a:t>Exposure</a:t>
                      </a:r>
                      <a:r>
                        <a:rPr lang="es-CL" sz="1200" kern="1200" dirty="0" smtClean="0">
                          <a:effectLst/>
                        </a:rPr>
                        <a:t> and COVID-19. (</a:t>
                      </a:r>
                      <a:r>
                        <a:rPr lang="es-CL" sz="1200" dirty="0" smtClean="0"/>
                        <a:t>Cole, </a:t>
                      </a:r>
                      <a:r>
                        <a:rPr lang="es-CL" sz="1200" dirty="0" err="1" smtClean="0"/>
                        <a:t>Ozgen</a:t>
                      </a:r>
                      <a:r>
                        <a:rPr lang="es-CL" sz="1200" dirty="0" smtClean="0"/>
                        <a:t>, &amp; </a:t>
                      </a:r>
                      <a:r>
                        <a:rPr lang="es-CL" sz="1200" dirty="0" err="1" smtClean="0"/>
                        <a:t>Strobl</a:t>
                      </a:r>
                      <a:r>
                        <a:rPr lang="es-CL" sz="1200" dirty="0" smtClean="0"/>
                        <a:t>, 2020</a:t>
                      </a:r>
                      <a:r>
                        <a:rPr lang="es-CL" sz="1200" kern="1200" dirty="0" smtClean="0">
                          <a:effectLst/>
                        </a:rPr>
                        <a:t>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Holanda </a:t>
                      </a:r>
                    </a:p>
                    <a:p>
                      <a:pPr algn="l"/>
                      <a:r>
                        <a:rPr lang="es-CL" sz="1200" dirty="0" smtClean="0"/>
                        <a:t>(355 </a:t>
                      </a:r>
                      <a:r>
                        <a:rPr lang="es-CL" sz="1200" dirty="0" err="1" smtClean="0"/>
                        <a:t>munis</a:t>
                      </a:r>
                      <a:r>
                        <a:rPr lang="es-CL" sz="1200" dirty="0" smtClean="0"/>
                        <a:t>.)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analizó la relación entre incidencias COVID-19 y exposición</a:t>
                      </a:r>
                      <a:r>
                        <a:rPr lang="es-CL" sz="1200" baseline="0" dirty="0" smtClean="0"/>
                        <a:t> a largo plazo a MP2.5, NO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 y SO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. Se </a:t>
                      </a:r>
                      <a:r>
                        <a:rPr lang="es-CL" sz="1200" baseline="0" dirty="0" err="1" smtClean="0"/>
                        <a:t>asjutó</a:t>
                      </a:r>
                      <a:r>
                        <a:rPr lang="es-CL" sz="1200" baseline="0" dirty="0" smtClean="0"/>
                        <a:t> un modelo binomial negativo junto a otras variables explicativas relativas a ingresos, edad, condiciones de salud, educación, privación, composición étnica, características de trabajo y </a:t>
                      </a:r>
                      <a:r>
                        <a:rPr lang="es-CL" sz="1200" baseline="0" dirty="0" err="1" smtClean="0"/>
                        <a:t>proximida</a:t>
                      </a:r>
                      <a:r>
                        <a:rPr lang="es-CL" sz="1200" baseline="0" dirty="0" smtClean="0"/>
                        <a:t> espacial.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</a:t>
                      </a:r>
                      <a:r>
                        <a:rPr lang="es-CL" sz="1200" kern="1200" dirty="0" smtClean="0"/>
                        <a:t>encontró que el incremento en 1 </a:t>
                      </a:r>
                      <a:r>
                        <a:rPr lang="es-CL" sz="1200" kern="1200" dirty="0" err="1" smtClean="0"/>
                        <a:t>ug</a:t>
                      </a:r>
                      <a:r>
                        <a:rPr lang="es-CL" sz="1200" kern="1200" dirty="0" smtClean="0"/>
                        <a:t>/m</a:t>
                      </a:r>
                      <a:r>
                        <a:rPr lang="es-CL" sz="1200" kern="1200" baseline="30000" dirty="0" smtClean="0"/>
                        <a:t>3</a:t>
                      </a:r>
                      <a:r>
                        <a:rPr lang="es-CL" sz="1200" kern="1200" dirty="0" smtClean="0"/>
                        <a:t> de MP2.5 a largo plazo está asociado a un incremento en 9.4 contagios, 3 admisiones hospitalarias y 2.3 muertes en Holanda a causa del COVID-19.</a:t>
                      </a:r>
                      <a:endParaRPr lang="es-C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14213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477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es-CL" dirty="0" smtClean="0"/>
              <a:t>Coeficientes Ajustados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666760"/>
              </p:ext>
            </p:extLst>
          </p:nvPr>
        </p:nvGraphicFramePr>
        <p:xfrm>
          <a:off x="539552" y="1976630"/>
          <a:ext cx="8025328" cy="4678680"/>
        </p:xfrm>
        <a:graphic>
          <a:graphicData uri="http://schemas.openxmlformats.org/drawingml/2006/table">
            <a:tbl>
              <a:tblPr/>
              <a:tblGrid>
                <a:gridCol w="33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8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1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40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55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Parametro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Desv.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Valor-z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4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Intercepto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-7.9652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-16.4712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-0.0227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-1.5204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17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-0.1207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-1.3794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75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2.1736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Originario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0.5631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0.2737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2.0574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-0.0558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-0.5577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0.6377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1.3154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517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1.9440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775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-0.6586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0.3386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-1.9453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-0.0823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-1.6332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0.6194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0.2261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1.4735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0.9325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0.3511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517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1.3611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0.4188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3.2504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92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-0.2133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-0.9773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5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1.2970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0.4333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2.9930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8848">
                <a:tc grid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10" y="331249"/>
            <a:ext cx="32385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Fitted vs Residuals  | QQ plot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3" y="1099928"/>
            <a:ext cx="5380952" cy="2780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048" y="3714924"/>
            <a:ext cx="5380952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Tasa de Mortalidad COVID-19 </a:t>
            </a:r>
            <a:r>
              <a:rPr lang="en-US" dirty="0" smtClean="0"/>
              <a:t>[</a:t>
            </a:r>
            <a:r>
              <a:rPr lang="en-US" dirty="0" err="1" smtClean="0"/>
              <a:t>por</a:t>
            </a:r>
            <a:r>
              <a:rPr lang="en-US" dirty="0" smtClean="0"/>
              <a:t> 100mil]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255377"/>
            <a:ext cx="8595360" cy="537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791"/>
            <a:ext cx="8229600" cy="1143000"/>
          </a:xfrm>
        </p:spPr>
        <p:txBody>
          <a:bodyPr/>
          <a:lstStyle/>
          <a:p>
            <a:r>
              <a:rPr lang="es-CL" dirty="0" smtClean="0"/>
              <a:t>MRR (</a:t>
            </a:r>
            <a:r>
              <a:rPr lang="es-CL" i="1" dirty="0" err="1" smtClean="0"/>
              <a:t>mortality</a:t>
            </a:r>
            <a:r>
              <a:rPr lang="es-CL" i="1" dirty="0" smtClean="0"/>
              <a:t> </a:t>
            </a:r>
            <a:r>
              <a:rPr lang="es-CL" i="1" dirty="0" err="1" smtClean="0"/>
              <a:t>rate</a:t>
            </a:r>
            <a:r>
              <a:rPr lang="es-CL" i="1" dirty="0" smtClean="0"/>
              <a:t> ratios)</a:t>
            </a:r>
            <a:endParaRPr lang="es-C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57169"/>
            <a:ext cx="8229600" cy="613228"/>
          </a:xfrm>
        </p:spPr>
        <p:txBody>
          <a:bodyPr>
            <a:normAutofit/>
          </a:bodyPr>
          <a:lstStyle/>
          <a:p>
            <a:r>
              <a:rPr lang="es-CL" sz="1400" dirty="0" smtClean="0"/>
              <a:t>MRR se </a:t>
            </a:r>
            <a:r>
              <a:rPr lang="es-CL" sz="1400" dirty="0"/>
              <a:t>interpreta como </a:t>
            </a:r>
            <a:r>
              <a:rPr lang="es-CL" sz="1400" dirty="0" smtClean="0"/>
              <a:t>la </a:t>
            </a:r>
            <a:r>
              <a:rPr lang="es-CL" sz="1400" b="1" dirty="0" smtClean="0"/>
              <a:t>variación relativa </a:t>
            </a:r>
            <a:r>
              <a:rPr lang="es-CL" sz="1400" b="1" dirty="0"/>
              <a:t>en la tasa de mortalidad </a:t>
            </a:r>
            <a:r>
              <a:rPr lang="es-CL" sz="1400" b="1" dirty="0" smtClean="0"/>
              <a:t>de COVID-19 generada por un cambio de </a:t>
            </a:r>
            <a:r>
              <a:rPr lang="es-CL" sz="1400" b="1" dirty="0"/>
              <a:t>1 </a:t>
            </a:r>
            <a:r>
              <a:rPr lang="es-CL" sz="1400" b="1" dirty="0" err="1" smtClean="0"/>
              <a:t>ug</a:t>
            </a:r>
            <a:r>
              <a:rPr lang="es-CL" sz="1400" b="1" dirty="0" smtClean="0"/>
              <a:t>/m3 MP2.5</a:t>
            </a:r>
            <a:r>
              <a:rPr lang="es-CL" sz="1400" dirty="0" smtClean="0"/>
              <a:t>, o por el cambio en 1 desviación estándar en las otras variables </a:t>
            </a:r>
            <a:r>
              <a:rPr lang="es-CL" sz="1400" dirty="0" err="1" smtClean="0"/>
              <a:t>confundentes</a:t>
            </a:r>
            <a:r>
              <a:rPr lang="es-CL" sz="1400" dirty="0" smtClean="0"/>
              <a:t>.</a:t>
            </a:r>
            <a:endParaRPr lang="es-CL" sz="1400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931146"/>
              </p:ext>
            </p:extLst>
          </p:nvPr>
        </p:nvGraphicFramePr>
        <p:xfrm>
          <a:off x="1508761" y="763029"/>
          <a:ext cx="5905500" cy="5275272"/>
        </p:xfrm>
        <a:graphic>
          <a:graphicData uri="http://schemas.openxmlformats.org/drawingml/2006/table">
            <a:tbl>
              <a:tblPr/>
              <a:tblGrid>
                <a:gridCol w="273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6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9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05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(0.75, 1.05)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(1.02, 1.42)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(1.03, 3)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(0.78, 1.15)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(0.79, 1.61)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(0.27, 1.01)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(0.88, 1.27)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0.3511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(1.72, 8.86)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(0.53, 1.24)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0.3284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316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(1.56, 8.55)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5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4639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MRR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2" y="1280160"/>
            <a:ext cx="8626135" cy="5394960"/>
          </a:xfrm>
        </p:spPr>
      </p:pic>
    </p:spTree>
    <p:extLst>
      <p:ext uri="{BB962C8B-B14F-4D97-AF65-F5344CB8AC3E}">
        <p14:creationId xmlns:p14="http://schemas.microsoft.com/office/powerpoint/2010/main" val="26201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analizados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25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MP2.5 (n=191)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458603"/>
              </p:ext>
            </p:extLst>
          </p:nvPr>
        </p:nvGraphicFramePr>
        <p:xfrm>
          <a:off x="1174399" y="1166599"/>
          <a:ext cx="6795201" cy="5402311"/>
        </p:xfrm>
        <a:graphic>
          <a:graphicData uri="http://schemas.openxmlformats.org/drawingml/2006/table">
            <a:tbl>
              <a:tblPr/>
              <a:tblGrid>
                <a:gridCol w="3107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5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63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(1.05, 1.19)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(0.71, 1.01)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(0.7, 1.33)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(0.94, 1.54)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(0.63, 1.11)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(0.96, 1.31)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(0.62, 1.32)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0.6130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(2.53, 13.62)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117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(0.5, 1.08)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07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(1.92, 11.39)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2875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6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6"/>
            <a:ext cx="8229600" cy="1143000"/>
          </a:xfrm>
        </p:spPr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RM (n=62)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255227"/>
              </p:ext>
            </p:extLst>
          </p:nvPr>
        </p:nvGraphicFramePr>
        <p:xfrm>
          <a:off x="1494268" y="1125670"/>
          <a:ext cx="6155463" cy="5517757"/>
        </p:xfrm>
        <a:graphic>
          <a:graphicData uri="http://schemas.openxmlformats.org/drawingml/2006/table">
            <a:tbl>
              <a:tblPr/>
              <a:tblGrid>
                <a:gridCol w="2814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6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64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0.7106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(0.83, 2.4)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(0.93, 2.28)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(0.58, 2.37)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0.6621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0.2714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primer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contagio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(0.57, 1.37)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0.5820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(0.49, 3.36)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0.6170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0.6273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(0.95, 1.74)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64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(0.49, 0.94)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(0.85, 2.16)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64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(2.36, 10.99)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747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(0.48, 1.69)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0.7438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09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(1.5, 11.57)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5672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6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316"/>
            <a:ext cx="8229600" cy="1143000"/>
          </a:xfrm>
        </p:spPr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smtClean="0"/>
              <a:t>solo </a:t>
            </a:r>
            <a:r>
              <a:rPr lang="en-US" dirty="0" smtClean="0"/>
              <a:t>RM (</a:t>
            </a:r>
            <a:r>
              <a:rPr lang="en-US" dirty="0" smtClean="0"/>
              <a:t>n=43)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183361"/>
              </p:ext>
            </p:extLst>
          </p:nvPr>
        </p:nvGraphicFramePr>
        <p:xfrm>
          <a:off x="1325880" y="1098552"/>
          <a:ext cx="6112804" cy="5528992"/>
        </p:xfrm>
        <a:graphic>
          <a:graphicData uri="http://schemas.openxmlformats.org/drawingml/2006/table">
            <a:tbl>
              <a:tblPr/>
              <a:tblGrid>
                <a:gridCol w="2718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(0.87, 1.04)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0.2955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(0.79, 0.99)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(1.05, 1.37)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0.3773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primer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contagio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(0.53, 1.41)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0.5554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94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(1.03, 1.22)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(0.33, 0.99)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(1.02, 1.3)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901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(1.02, 1.22)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(0.39, 1.91)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0.7238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(0.01, 7202.8)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0.5937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99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(0.38, 1.63)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2394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(0.01, 4703.89)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0.6031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726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3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COVID -19 y MP2.5 en Chile (Prensa)</a:t>
            </a:r>
            <a:endParaRPr lang="es-C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53277"/>
              </p:ext>
            </p:extLst>
          </p:nvPr>
        </p:nvGraphicFramePr>
        <p:xfrm>
          <a:off x="457200" y="1139324"/>
          <a:ext cx="8541657" cy="475268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036521">
                  <a:extLst>
                    <a:ext uri="{9D8B030D-6E8A-4147-A177-3AD203B41FA5}">
                      <a16:colId xmlns:a16="http://schemas.microsoft.com/office/drawing/2014/main" val="228437172"/>
                    </a:ext>
                  </a:extLst>
                </a:gridCol>
                <a:gridCol w="3985129">
                  <a:extLst>
                    <a:ext uri="{9D8B030D-6E8A-4147-A177-3AD203B41FA5}">
                      <a16:colId xmlns:a16="http://schemas.microsoft.com/office/drawing/2014/main" val="3315974632"/>
                    </a:ext>
                  </a:extLst>
                </a:gridCol>
                <a:gridCol w="2520007">
                  <a:extLst>
                    <a:ext uri="{9D8B030D-6E8A-4147-A177-3AD203B41FA5}">
                      <a16:colId xmlns:a16="http://schemas.microsoft.com/office/drawing/2014/main" val="1887939957"/>
                    </a:ext>
                  </a:extLst>
                </a:gridCol>
              </a:tblGrid>
              <a:tr h="257796"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Fuente Noticia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Noticia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Método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81225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baseline="0" dirty="0" smtClean="0">
                          <a:effectLst/>
                        </a:rPr>
                        <a:t>“Partículas contaminantes en el centro y sur de Chile podrían expandir la pandemia de coronavirus.”</a:t>
                      </a:r>
                    </a:p>
                    <a:p>
                      <a:pPr algn="l"/>
                      <a:r>
                        <a:rPr lang="es-CL" sz="1200" kern="1200" baseline="0" dirty="0" smtClean="0">
                          <a:effectLst/>
                        </a:rPr>
                        <a:t>La Tercera, 7 Abril 2020 </a:t>
                      </a:r>
                      <a:r>
                        <a:rPr lang="es-CL" sz="1200" kern="1200" baseline="30000" dirty="0" smtClean="0">
                          <a:effectLst/>
                        </a:rPr>
                        <a:t>(1)</a:t>
                      </a:r>
                      <a:endParaRPr lang="es-CL" sz="1200" kern="1200" baseline="30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Académicos</a:t>
                      </a:r>
                      <a:r>
                        <a:rPr lang="es-CL" sz="1200" kern="1200" baseline="0" dirty="0" smtClean="0">
                          <a:effectLst/>
                        </a:rPr>
                        <a:t> de la USM y </a:t>
                      </a:r>
                      <a:r>
                        <a:rPr lang="es-CL" sz="1200" kern="1200" dirty="0" smtClean="0">
                          <a:effectLst/>
                        </a:rPr>
                        <a:t>USACH iniciarán</a:t>
                      </a:r>
                      <a:r>
                        <a:rPr lang="es-CL" sz="1200" kern="1200" baseline="0" dirty="0" smtClean="0">
                          <a:effectLst/>
                        </a:rPr>
                        <a:t> </a:t>
                      </a:r>
                      <a:r>
                        <a:rPr lang="es-CL" sz="1200" kern="1200" dirty="0" smtClean="0">
                          <a:effectLst/>
                        </a:rPr>
                        <a:t>un estudio sobre el vínculo entre el</a:t>
                      </a:r>
                      <a:r>
                        <a:rPr lang="es-CL" sz="1200" kern="1200" baseline="0" dirty="0" smtClean="0">
                          <a:effectLst/>
                        </a:rPr>
                        <a:t> material particulado </a:t>
                      </a:r>
                      <a:r>
                        <a:rPr lang="es-CL" sz="1200" kern="1200" dirty="0" smtClean="0">
                          <a:effectLst/>
                        </a:rPr>
                        <a:t>y la posibilidad que se comporte como un vehículo que ayude a propagar al virus.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Muestreos con filtros de MP2.5</a:t>
                      </a:r>
                      <a:r>
                        <a:rPr lang="es-CL" sz="1200" kern="1200" baseline="0" dirty="0" smtClean="0">
                          <a:effectLst/>
                        </a:rPr>
                        <a:t> para analizar: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CL" sz="1200" kern="1200" baseline="0" dirty="0" smtClean="0">
                          <a:effectLst/>
                        </a:rPr>
                        <a:t>Especiación química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CL" sz="1200" kern="1200" baseline="0" dirty="0" smtClean="0">
                          <a:effectLst/>
                        </a:rPr>
                        <a:t>Actividad microbiana</a:t>
                      </a:r>
                    </a:p>
                    <a:p>
                      <a:pPr algn="l"/>
                      <a:r>
                        <a:rPr lang="es-CL" sz="1200" kern="1200" baseline="0" dirty="0" smtClean="0">
                          <a:effectLst/>
                        </a:rPr>
                        <a:t>Ciudades: Temuco o Santiago</a:t>
                      </a:r>
                      <a:endParaRPr lang="es-CL" sz="12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992226"/>
                  </a:ext>
                </a:extLst>
              </a:tr>
              <a:tr h="16263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“Variables ambientales incidirían negativamente en la tasa de contagios de COVID-19 en Chile.”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El Mostrador, 3 Mayo 2020. </a:t>
                      </a:r>
                      <a:r>
                        <a:rPr lang="es-CL" sz="1200" kern="1200" baseline="30000" dirty="0" smtClean="0">
                          <a:effectLst/>
                        </a:rPr>
                        <a:t>(2)</a:t>
                      </a: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 estudió la correlación entre contagios diarios de COVID-19 con el MP2.5 y variables meteorológicas (humedad relativa, temperatura media y radiación solar).</a:t>
                      </a: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 calcularon correlaciones </a:t>
                      </a:r>
                      <a:r>
                        <a:rPr kumimoji="0" lang="es-CL" sz="12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Spearman</a:t>
                      </a: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por región para los días entre 3 de Marzo y 29 de Abril.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Preliminarmente se encontró que: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Humedad relativa no tiene mayor influencia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MP2.5 correlaciona positivamente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T°</a:t>
                      </a: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media y radiación correlacionan negativamente</a:t>
                      </a: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5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6484810"/>
                  </a:ext>
                </a:extLst>
              </a:tr>
              <a:tr h="146084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smtClean="0">
                          <a:effectLst/>
                        </a:rPr>
                        <a:t>“COVID-19, pobreza energética y contaminación: redefiniendo la vulnerabilidad en el centro-sur de Chile”.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err="1" smtClean="0">
                          <a:effectLst/>
                        </a:rPr>
                        <a:t>Ciper</a:t>
                      </a:r>
                      <a:r>
                        <a:rPr lang="es-CL" sz="1200" kern="1200" baseline="0" dirty="0" smtClean="0">
                          <a:effectLst/>
                        </a:rPr>
                        <a:t> Académico, 15 Mayo 2020</a:t>
                      </a:r>
                      <a:r>
                        <a:rPr lang="es-CL" sz="1200" kern="1200" baseline="0" dirty="0" smtClean="0">
                          <a:effectLst/>
                        </a:rPr>
                        <a:t>. </a:t>
                      </a:r>
                      <a:r>
                        <a:rPr lang="es-CL" sz="1200" kern="1200" baseline="30000" dirty="0" smtClean="0">
                          <a:effectLst/>
                        </a:rPr>
                        <a:t>(3)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Caso</a:t>
                      </a:r>
                      <a:r>
                        <a:rPr lang="es-CL" sz="1200" baseline="0" dirty="0" smtClean="0"/>
                        <a:t> de estudio en Valdivia. Hipótesis es que la ciudad es vulnerable al COVID-19 por el uso excesivo de leña en invierno, lo cual genera un aumento en la contaminación atmosférica (interior y exterior).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CL" sz="1200" baseline="0" dirty="0" smtClean="0"/>
                        <a:t>Familias de bajos ingresos utilizan leña como fuente barata de energía, aunque en </a:t>
                      </a:r>
                      <a:r>
                        <a:rPr lang="es-CL" sz="1200" baseline="0" dirty="0" err="1" smtClean="0"/>
                        <a:t>deciles</a:t>
                      </a:r>
                      <a:r>
                        <a:rPr lang="es-CL" sz="1200" baseline="0" dirty="0" smtClean="0"/>
                        <a:t> altos también se observa un consumo elevado</a:t>
                      </a:r>
                      <a:r>
                        <a:rPr lang="es-CL" sz="1200" baseline="0" dirty="0" smtClean="0"/>
                        <a:t>.</a:t>
                      </a:r>
                      <a:endParaRPr lang="es-CL" sz="1200" baseline="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cruzaron</a:t>
                      </a:r>
                      <a:r>
                        <a:rPr lang="es-CL" sz="1200" baseline="0" dirty="0" smtClean="0"/>
                        <a:t> mapas, a nivel de manzana, de consumo de leña, población de adultos mayores, </a:t>
                      </a:r>
                      <a:r>
                        <a:rPr lang="es-CL" sz="1200" baseline="0" dirty="0" err="1" smtClean="0"/>
                        <a:t>deciles</a:t>
                      </a:r>
                      <a:r>
                        <a:rPr lang="es-CL" sz="1200" baseline="0" dirty="0" smtClean="0"/>
                        <a:t> de ingresos y viviendas con materialidad irrecuperable.</a:t>
                      </a:r>
                    </a:p>
                    <a:p>
                      <a:pPr algn="l"/>
                      <a:r>
                        <a:rPr lang="es-CL" sz="1200" baseline="0" dirty="0" smtClean="0"/>
                        <a:t>Se identificaron </a:t>
                      </a:r>
                      <a:r>
                        <a:rPr lang="es-CL" sz="1200" baseline="0" dirty="0" err="1" smtClean="0"/>
                        <a:t>clusters</a:t>
                      </a:r>
                      <a:r>
                        <a:rPr lang="es-CL" sz="1200" baseline="0" dirty="0" smtClean="0"/>
                        <a:t> de zonas con alto consumo de </a:t>
                      </a:r>
                      <a:r>
                        <a:rPr lang="es-CL" sz="1200" baseline="0" dirty="0" smtClean="0"/>
                        <a:t>leña.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445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920" y="5948567"/>
            <a:ext cx="11647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sz="900" dirty="0">
                <a:hlinkClick r:id="rId2"/>
              </a:rPr>
              <a:t>https://www.latercera.com/que-pasa/noticia/particulas-contaminantes-en-el-centro-y-sur-de-chile-podrian-expandir-la-pandemia-de-coronavirus/6IFTFXBYZRFMVG3CBQJCOEF22E</a:t>
            </a:r>
            <a:r>
              <a:rPr lang="es-CL" sz="900" dirty="0" smtClean="0">
                <a:hlinkClick r:id="rId2"/>
              </a:rPr>
              <a:t>/</a:t>
            </a:r>
            <a:endParaRPr lang="es-CL" sz="900" dirty="0" smtClean="0"/>
          </a:p>
          <a:p>
            <a:pPr marL="342900" indent="-342900">
              <a:buFont typeface="+mj-lt"/>
              <a:buAutoNum type="arabicPeriod"/>
            </a:pPr>
            <a:r>
              <a:rPr lang="es-CL" sz="900" dirty="0"/>
              <a:t>https://www.elmostrador.cl/destacado/2020/05/03/variables-ambientales-incidirian-negativamente-en-la-tasa-de-contagios-de-covid-19-en-chile/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900" dirty="0" smtClean="0"/>
              <a:t>https</a:t>
            </a:r>
            <a:r>
              <a:rPr lang="es-CL" sz="900" dirty="0"/>
              <a:t>://ciperchile.cl/2020/05/15/covid-19-pobreza-energetica-y-contaminacion-redefiniendo-la-vulnerabilidad-en-el-centro-sur-de-chile/</a:t>
            </a:r>
          </a:p>
        </p:txBody>
      </p:sp>
    </p:spTree>
    <p:extLst>
      <p:ext uri="{BB962C8B-B14F-4D97-AF65-F5344CB8AC3E}">
        <p14:creationId xmlns:p14="http://schemas.microsoft.com/office/powerpoint/2010/main" val="38420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random </a:t>
            </a:r>
            <a:r>
              <a:rPr lang="en-US" dirty="0" err="1" smtClean="0"/>
              <a:t>Provincia</a:t>
            </a:r>
            <a:r>
              <a:rPr lang="en-US" dirty="0" smtClean="0"/>
              <a:t> (n=105)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284816"/>
              </p:ext>
            </p:extLst>
          </p:nvPr>
        </p:nvGraphicFramePr>
        <p:xfrm>
          <a:off x="1586518" y="1156380"/>
          <a:ext cx="5970965" cy="5486228"/>
        </p:xfrm>
        <a:graphic>
          <a:graphicData uri="http://schemas.openxmlformats.org/drawingml/2006/table">
            <a:tbl>
              <a:tblPr/>
              <a:tblGrid>
                <a:gridCol w="273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6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5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0.3649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(0.76, 1.06)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(0.92, 2.8)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(0.81, 1.25)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0.9457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(0.93, 1.98)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79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hospitalarias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(0.26, 1.01)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(0.84, 1.03)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(0.95, 1.36)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(0.8, 1.88)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0.3429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30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(2.08, 15.8)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4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(0.41, 1.15)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4979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(1.95, 16.03)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3034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66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smtClean="0"/>
              <a:t>sin random (n=105</a:t>
            </a:r>
            <a:r>
              <a:rPr lang="en-US" dirty="0" smtClean="0"/>
              <a:t>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51323"/>
              </p:ext>
            </p:extLst>
          </p:nvPr>
        </p:nvGraphicFramePr>
        <p:xfrm>
          <a:off x="1352951" y="1398956"/>
          <a:ext cx="6438097" cy="5045996"/>
        </p:xfrm>
        <a:graphic>
          <a:graphicData uri="http://schemas.openxmlformats.org/drawingml/2006/table">
            <a:tbl>
              <a:tblPr/>
              <a:tblGrid>
                <a:gridCol w="2943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6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2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7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0.6536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(1.07, 1.3)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(0.62, 1.03)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(0.89, 1.44)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(1.11, 3.38)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(0.79, 1.3)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(0.96, 2.21)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(0.16, 0.8)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0.7721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(0.84, 1.36)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0.5942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(0.85, 1.33)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(0.94, 1.23)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0.2730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(1.09, 2.38)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(3.01, 12.56)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68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(0.61, 1.56)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1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(2.04, 10.34)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6352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5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smtClean="0"/>
              <a:t>random </a:t>
            </a:r>
            <a:r>
              <a:rPr lang="en-US" dirty="0" err="1" smtClean="0"/>
              <a:t>por</a:t>
            </a:r>
            <a:r>
              <a:rPr lang="en-US" dirty="0" smtClean="0"/>
              <a:t> zona (n=105</a:t>
            </a:r>
            <a:r>
              <a:rPr lang="en-US" dirty="0" smtClean="0"/>
              <a:t>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478767"/>
              </p:ext>
            </p:extLst>
          </p:nvPr>
        </p:nvGraphicFramePr>
        <p:xfrm>
          <a:off x="739944" y="1246664"/>
          <a:ext cx="5904657" cy="5297798"/>
        </p:xfrm>
        <a:graphic>
          <a:graphicData uri="http://schemas.openxmlformats.org/drawingml/2006/table">
            <a:tbl>
              <a:tblPr/>
              <a:tblGrid>
                <a:gridCol w="2738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8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(0.74, 1.03)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(1.03, 1.42)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(1.19, 2.92)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(0.83, 1.67)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0.3529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(0.28, 0.98)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</a:t>
                      </a: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total </a:t>
                      </a:r>
                      <a:r>
                        <a:rPr sz="12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mensual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(0.89, 1.26)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0.8681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(0.91, 1.63)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0.1901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(2.07, 6.17)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(0.54, 1.26)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0.3708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539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(1.79, 6.12)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8561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787" y="274638"/>
            <a:ext cx="1752774" cy="10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fallecidos</a:t>
            </a:r>
            <a:r>
              <a:rPr lang="en-US" dirty="0" smtClean="0"/>
              <a:t> COVID 65+ (n=100)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47029"/>
              </p:ext>
            </p:extLst>
          </p:nvPr>
        </p:nvGraphicFramePr>
        <p:xfrm>
          <a:off x="1457131" y="1417638"/>
          <a:ext cx="6229738" cy="4946085"/>
        </p:xfrm>
        <a:graphic>
          <a:graphicData uri="http://schemas.openxmlformats.org/drawingml/2006/table">
            <a:tbl>
              <a:tblPr/>
              <a:tblGrid>
                <a:gridCol w="288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3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(0.87, 2.82)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0.1328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(0.66, 1.05)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(0.83, 1.94)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0.2696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(0.25, 1.15)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(0.97, 1.46)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(0.95, 2.22)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(1.52, 8.12)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0.0033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20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(0.63, 1.63)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0.9443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85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(1.37, 7.87)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237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MRR MP2.5</a:t>
            </a:r>
            <a:endParaRPr lang="es-C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7" y="1249680"/>
            <a:ext cx="8418126" cy="5266048"/>
          </a:xfrm>
        </p:spPr>
      </p:pic>
    </p:spTree>
    <p:extLst>
      <p:ext uri="{BB962C8B-B14F-4D97-AF65-F5344CB8AC3E}">
        <p14:creationId xmlns:p14="http://schemas.microsoft.com/office/powerpoint/2010/main" val="2816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Método: Modelo </a:t>
            </a:r>
            <a:r>
              <a:rPr lang="es-CL" dirty="0" smtClean="0"/>
              <a:t>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797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Referencias Modelo Transversal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10000"/>
          </a:bodyPr>
          <a:lstStyle/>
          <a:p>
            <a:r>
              <a:rPr lang="es-CL" dirty="0"/>
              <a:t>Se utilizó el siguiente estudio como guía principal:</a:t>
            </a:r>
          </a:p>
          <a:p>
            <a:pPr lvl="1"/>
            <a:r>
              <a:rPr lang="en-US" dirty="0"/>
              <a:t>Wu, X., </a:t>
            </a:r>
            <a:r>
              <a:rPr lang="en-US" dirty="0" err="1"/>
              <a:t>Nethery</a:t>
            </a:r>
            <a:r>
              <a:rPr lang="en-US" dirty="0"/>
              <a:t>, R. C., </a:t>
            </a:r>
            <a:r>
              <a:rPr lang="en-US" dirty="0" err="1"/>
              <a:t>Sabath</a:t>
            </a:r>
            <a:r>
              <a:rPr lang="en-US" dirty="0"/>
              <a:t>, B. M., Braun, D., &amp; </a:t>
            </a:r>
            <a:r>
              <a:rPr lang="en-US" dirty="0" err="1"/>
              <a:t>Dominici</a:t>
            </a:r>
            <a:r>
              <a:rPr lang="en-US" dirty="0"/>
              <a:t>, F. (2020). Exposure to air pollution and COVID-19 mortality in the United States. </a:t>
            </a:r>
            <a:r>
              <a:rPr lang="en-US" i="1" dirty="0" err="1"/>
              <a:t>medRxiv</a:t>
            </a:r>
            <a:r>
              <a:rPr lang="en-US" dirty="0"/>
              <a:t>.</a:t>
            </a:r>
            <a:endParaRPr lang="es-CL" dirty="0"/>
          </a:p>
          <a:p>
            <a:r>
              <a:rPr lang="es-CL" dirty="0" smtClean="0"/>
              <a:t>Otra bibliografía consultada:</a:t>
            </a:r>
          </a:p>
          <a:p>
            <a:pPr lvl="1"/>
            <a:r>
              <a:rPr lang="en-US" dirty="0"/>
              <a:t>Cole, M., Ozgen, C., &amp; Strobl, E. (2020). Air Pollution Exposure and COVID-19.</a:t>
            </a:r>
            <a:endParaRPr lang="es-CL" dirty="0" smtClean="0"/>
          </a:p>
          <a:p>
            <a:pPr lvl="1"/>
            <a:r>
              <a:rPr lang="es-CL" dirty="0"/>
              <a:t>Bates, D., </a:t>
            </a:r>
            <a:r>
              <a:rPr lang="es-CL" dirty="0" err="1"/>
              <a:t>Mächler</a:t>
            </a:r>
            <a:r>
              <a:rPr lang="es-CL" dirty="0"/>
              <a:t>, M., </a:t>
            </a:r>
            <a:r>
              <a:rPr lang="es-CL" dirty="0" err="1"/>
              <a:t>Bolker</a:t>
            </a:r>
            <a:r>
              <a:rPr lang="es-CL" dirty="0"/>
              <a:t>, B., &amp; Walker, S. (2014). </a:t>
            </a:r>
            <a:r>
              <a:rPr lang="es-CL" dirty="0" err="1"/>
              <a:t>Fitting</a:t>
            </a:r>
            <a:r>
              <a:rPr lang="es-CL" dirty="0"/>
              <a:t> linear </a:t>
            </a:r>
            <a:r>
              <a:rPr lang="es-CL" dirty="0" err="1"/>
              <a:t>mixed-effects</a:t>
            </a:r>
            <a:r>
              <a:rPr lang="es-CL" dirty="0"/>
              <a:t> </a:t>
            </a:r>
            <a:r>
              <a:rPr lang="es-CL" dirty="0" err="1"/>
              <a:t>models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lme4. </a:t>
            </a:r>
            <a:r>
              <a:rPr lang="es-CL" dirty="0" err="1"/>
              <a:t>arXiv</a:t>
            </a:r>
            <a:r>
              <a:rPr lang="es-CL" dirty="0"/>
              <a:t> </a:t>
            </a:r>
            <a:r>
              <a:rPr lang="es-CL" dirty="0" err="1"/>
              <a:t>preprint</a:t>
            </a:r>
            <a:r>
              <a:rPr lang="es-CL" dirty="0"/>
              <a:t> arXiv:1406.5823</a:t>
            </a:r>
            <a:r>
              <a:rPr lang="es-CL" dirty="0" smtClean="0"/>
              <a:t>.</a:t>
            </a:r>
          </a:p>
          <a:p>
            <a:pPr lvl="1"/>
            <a:r>
              <a:rPr lang="es-CL" dirty="0"/>
              <a:t>Booth, J. G., Casella, G., Friedl, H., &amp; Hobert, J. P. (2003). Negative binomial loglinear mixed models. </a:t>
            </a:r>
            <a:r>
              <a:rPr lang="es-CL" i="1" dirty="0"/>
              <a:t>Statistical Modelling</a:t>
            </a:r>
            <a:r>
              <a:rPr lang="es-CL" dirty="0"/>
              <a:t>, </a:t>
            </a:r>
            <a:r>
              <a:rPr lang="es-CL" i="1" dirty="0"/>
              <a:t>3</a:t>
            </a:r>
            <a:r>
              <a:rPr lang="es-CL" dirty="0"/>
              <a:t>(3), 179-191.</a:t>
            </a:r>
            <a:endParaRPr lang="es-CL" dirty="0" smtClean="0"/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6977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7685"/>
                <a:ext cx="8229600" cy="538117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s-CL" b="1" dirty="0" smtClean="0"/>
                  <a:t>Modelo Transversal</a:t>
                </a:r>
                <a:r>
                  <a:rPr lang="es-CL" dirty="0" smtClean="0"/>
                  <a:t>: “</a:t>
                </a:r>
                <a:r>
                  <a:rPr lang="es-ES_tradnl" dirty="0" smtClean="0"/>
                  <a:t>Cuando </a:t>
                </a:r>
                <a:r>
                  <a:rPr lang="es-ES_tradnl" dirty="0"/>
                  <a:t>se realiza una sola determinación en los sujetos de estudio y se evalúan de manera concurrente la exposición y el evento de </a:t>
                </a:r>
                <a:r>
                  <a:rPr lang="es-ES_tradnl" dirty="0" smtClean="0"/>
                  <a:t>interés”</a:t>
                </a:r>
              </a:p>
              <a:p>
                <a:endParaRPr lang="es-CL" dirty="0" smtClean="0"/>
              </a:p>
              <a:p>
                <a:r>
                  <a:rPr lang="es-CL" dirty="0" smtClean="0"/>
                  <a:t>El </a:t>
                </a:r>
                <a:r>
                  <a:rPr lang="es-CL" dirty="0" smtClean="0"/>
                  <a:t>estudio transversal permite comparar una variable de interés con factores de riesgo en varias localidades </a:t>
                </a:r>
                <a:r>
                  <a:rPr lang="es-CL" dirty="0" smtClean="0"/>
                  <a:t>simultáneamente</a:t>
                </a:r>
              </a:p>
              <a:p>
                <a:endParaRPr lang="es-CL" dirty="0" smtClean="0"/>
              </a:p>
              <a:p>
                <a:r>
                  <a:rPr lang="es-CL" dirty="0" smtClean="0"/>
                  <a:t>Permite detectar el efecto a la exposición a largo plazo de MP2.5 en el riesgo relativo de COVID-19</a:t>
                </a:r>
              </a:p>
              <a:p>
                <a:pPr marL="0" indent="0">
                  <a:buNone/>
                </a:pPr>
                <a:endParaRPr lang="es-CL" dirty="0" smtClean="0"/>
              </a:p>
              <a:p>
                <a:r>
                  <a:rPr lang="es-CL" dirty="0" smtClean="0"/>
                  <a:t>El modelo </a:t>
                </a:r>
                <a:r>
                  <a:rPr lang="es-CL" dirty="0" smtClean="0"/>
                  <a:t>a ajustar </a:t>
                </a:r>
                <a:r>
                  <a:rPr lang="es-CL" dirty="0" smtClean="0"/>
                  <a:t>sigue la ecuación general:</a:t>
                </a:r>
              </a:p>
              <a:p>
                <a:pPr marL="457200" lvl="1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2.5+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CL" dirty="0"/>
              </a:p>
              <a:p>
                <a:pPr lvl="1"/>
                <a:endParaRPr lang="es-CL" dirty="0" smtClean="0"/>
              </a:p>
              <a:p>
                <a:pPr lvl="1"/>
                <a:r>
                  <a:rPr lang="es-CL" dirty="0" smtClean="0"/>
                  <a:t>M</a:t>
                </a:r>
                <a:r>
                  <a:rPr lang="es-CL" dirty="0"/>
                  <a:t>: Tasa muertes COVID</a:t>
                </a:r>
              </a:p>
              <a:p>
                <a:pPr lvl="1"/>
                <a:r>
                  <a:rPr lang="es-CL" dirty="0"/>
                  <a:t>Demografía, Socioeconómico, Infraestructura salud, Ambientales</a:t>
                </a:r>
              </a:p>
              <a:p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7685"/>
                <a:ext cx="8229600" cy="5381172"/>
              </a:xfrm>
              <a:blipFill>
                <a:blip r:embed="rId2"/>
                <a:stretch>
                  <a:fillRect l="-667" t="-124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9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07720"/>
            <a:ext cx="8229600" cy="5867400"/>
          </a:xfrm>
        </p:spPr>
        <p:txBody>
          <a:bodyPr>
            <a:normAutofit/>
          </a:bodyPr>
          <a:lstStyle/>
          <a:p>
            <a:r>
              <a:rPr lang="es-CL" dirty="0" smtClean="0"/>
              <a:t>Se </a:t>
            </a:r>
            <a:r>
              <a:rPr lang="es-CL" dirty="0" smtClean="0"/>
              <a:t>ajustó </a:t>
            </a:r>
            <a:r>
              <a:rPr lang="es-CL" dirty="0" smtClean="0"/>
              <a:t>un modelo </a:t>
            </a:r>
            <a:r>
              <a:rPr lang="es-CL" b="1" dirty="0" smtClean="0"/>
              <a:t>binomial negativo mixto con efectos aleatorios</a:t>
            </a:r>
            <a:r>
              <a:rPr lang="es-CL" dirty="0" smtClean="0"/>
              <a:t> </a:t>
            </a:r>
            <a:r>
              <a:rPr lang="es-CL" dirty="0"/>
              <a:t>para </a:t>
            </a:r>
            <a:r>
              <a:rPr lang="es-CL" dirty="0" smtClean="0"/>
              <a:t>predecir a la tasa de mortalidad del COVID a partir de la concentración de MP2.5, y otras variables </a:t>
            </a:r>
            <a:r>
              <a:rPr lang="es-CL" dirty="0" err="1" smtClean="0"/>
              <a:t>confundentes</a:t>
            </a:r>
            <a:endParaRPr lang="es-CL" dirty="0" smtClean="0"/>
          </a:p>
          <a:p>
            <a:pPr lvl="1"/>
            <a:r>
              <a:rPr lang="es-CL" dirty="0" smtClean="0"/>
              <a:t>Este modelo se utiliza para el conteo de eventos, similar a </a:t>
            </a:r>
            <a:r>
              <a:rPr lang="es-CL" dirty="0" err="1" smtClean="0"/>
              <a:t>Poisson</a:t>
            </a:r>
            <a:r>
              <a:rPr lang="es-CL" dirty="0" smtClean="0"/>
              <a:t> pero permite una mayor dispersión (se relaja condición de media=varianza en el conteo)</a:t>
            </a:r>
          </a:p>
          <a:p>
            <a:r>
              <a:rPr lang="es-CL" dirty="0" smtClean="0"/>
              <a:t>Se incluye un </a:t>
            </a:r>
            <a:r>
              <a:rPr lang="es-CL" i="1" dirty="0" smtClean="0"/>
              <a:t>offset</a:t>
            </a:r>
            <a:r>
              <a:rPr lang="es-CL" dirty="0" smtClean="0"/>
              <a:t> de población, para controlar el número de veces que el evento (muerte) pudo ocurrir (población total expuesta al virus)</a:t>
            </a:r>
          </a:p>
          <a:p>
            <a:r>
              <a:rPr lang="es-CL" dirty="0" smtClean="0"/>
              <a:t>Se incluye un intercepto aleatorio (</a:t>
            </a:r>
            <a:r>
              <a:rPr lang="es-CL" i="1" dirty="0" err="1" smtClean="0"/>
              <a:t>random</a:t>
            </a:r>
            <a:r>
              <a:rPr lang="es-CL" i="1" dirty="0" smtClean="0"/>
              <a:t> </a:t>
            </a:r>
            <a:r>
              <a:rPr lang="es-CL" i="1" dirty="0" err="1" smtClean="0"/>
              <a:t>effect</a:t>
            </a:r>
            <a:r>
              <a:rPr lang="es-CL" i="1" dirty="0" smtClean="0"/>
              <a:t>)</a:t>
            </a:r>
            <a:r>
              <a:rPr lang="es-CL" dirty="0" smtClean="0"/>
              <a:t> por región para controlar por características similares en este nivel de </a:t>
            </a:r>
            <a:r>
              <a:rPr lang="es-CL" dirty="0" smtClean="0"/>
              <a:t>agregación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01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4785</Words>
  <Application>Microsoft Office PowerPoint</Application>
  <PresentationFormat>On-screen Show (4:3)</PresentationFormat>
  <Paragraphs>1364</Paragraphs>
  <Slides>54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ＭＳ Ｐゴシック</vt:lpstr>
      <vt:lpstr>Arial</vt:lpstr>
      <vt:lpstr>Calibri</vt:lpstr>
      <vt:lpstr>Cambria Math</vt:lpstr>
      <vt:lpstr>Courier New</vt:lpstr>
      <vt:lpstr>Wingdings</vt:lpstr>
      <vt:lpstr>Office Theme</vt:lpstr>
      <vt:lpstr>Análisis epidemiológico de la incidencia de COVID-19 y el uso intensivo de leña en las regiones sur y centro de Chile</vt:lpstr>
      <vt:lpstr>Notas</vt:lpstr>
      <vt:lpstr>Literatura covid-19 y calidad del aire</vt:lpstr>
      <vt:lpstr>Relación entre contaminación atmosférica y mortalidad por COVID-19</vt:lpstr>
      <vt:lpstr>COVID -19 y MP2.5 en Chile (Prensa)</vt:lpstr>
      <vt:lpstr>Método: Modelo transversal</vt:lpstr>
      <vt:lpstr>Referencias Modelo Transversal</vt:lpstr>
      <vt:lpstr>Modelo Transversal</vt:lpstr>
      <vt:lpstr>Modelo Transversal</vt:lpstr>
      <vt:lpstr>Fuente datos</vt:lpstr>
      <vt:lpstr>PowerPoint Presentation</vt:lpstr>
      <vt:lpstr>PowerPoint Presentation</vt:lpstr>
      <vt:lpstr>Mortalidad por covid-19 (al 21-08-2020)</vt:lpstr>
      <vt:lpstr>Mortalidad COVID-19 se concentra en centro y norte</vt:lpstr>
      <vt:lpstr>Muertes COVID se concentran en grupo de 65+ años y en la RM</vt:lpstr>
      <vt:lpstr>Concentración ambiental mp2.5</vt:lpstr>
      <vt:lpstr>Desafío: N°estaciones disminuye con cohortes temporales más extensos</vt:lpstr>
      <vt:lpstr>Periodo 2017-2019 tiene mayor cantidad de estaciones y datos</vt:lpstr>
      <vt:lpstr>Criterio selección: Periodo 2017-2019,  cada año con al menos 80% de datos diarios</vt:lpstr>
      <vt:lpstr>Desafío 2: 46 de 346 Comunas con monitoreo</vt:lpstr>
      <vt:lpstr>Metodología expansión MP2.5</vt:lpstr>
      <vt:lpstr>Entran “n” comunas dependiendo de la distancia limite. Para 20km aprox. 120 comunas</vt:lpstr>
      <vt:lpstr>77% población considerada con limite=20km</vt:lpstr>
      <vt:lpstr>Meteorología</vt:lpstr>
      <vt:lpstr>Proxy necesidad energética de calefacción: Heating Degree</vt:lpstr>
      <vt:lpstr>Temperatura media °C</vt:lpstr>
      <vt:lpstr>Humedad relativa [%]</vt:lpstr>
      <vt:lpstr>Heating Degree 15°C</vt:lpstr>
      <vt:lpstr>Análisis DATOS comunales</vt:lpstr>
      <vt:lpstr>Indicadores relevantes</vt:lpstr>
      <vt:lpstr>Dispersión porcentajes a nivel comunal</vt:lpstr>
      <vt:lpstr>Dispersión variables a nivel comunal</vt:lpstr>
      <vt:lpstr>Dispersión por variable meteorológica y temporada climática</vt:lpstr>
      <vt:lpstr>Posibles variables modelo: dispersión comunal</vt:lpstr>
      <vt:lpstr>Características comunales: promedio (desv.)</vt:lpstr>
      <vt:lpstr>Datos Modelo Transversal (con MP2.5)</vt:lpstr>
      <vt:lpstr>A priori MP2.5 no muestra mucha relación con tasa de mortalidad por COVID-19</vt:lpstr>
      <vt:lpstr>Correlaciones</vt:lpstr>
      <vt:lpstr>Correlaciones</vt:lpstr>
      <vt:lpstr>Modelo transversal</vt:lpstr>
      <vt:lpstr>Coeficientes Ajustados</vt:lpstr>
      <vt:lpstr>Fitted vs Residuals  | QQ plot</vt:lpstr>
      <vt:lpstr>Tasa de Mortalidad COVID-19 [por 100mil]</vt:lpstr>
      <vt:lpstr>MRR (mortality rate ratios)</vt:lpstr>
      <vt:lpstr>MRR</vt:lpstr>
      <vt:lpstr>Otros modelos analizados</vt:lpstr>
      <vt:lpstr>Modelo sin MP2.5 (n=191)</vt:lpstr>
      <vt:lpstr>Modelo sin RM (n=62)</vt:lpstr>
      <vt:lpstr>Modelo solo RM (n=43)</vt:lpstr>
      <vt:lpstr>Modelo random Provincia (n=105)</vt:lpstr>
      <vt:lpstr>Modelo sin random (n=105)</vt:lpstr>
      <vt:lpstr>Modelo random por zona (n=105)</vt:lpstr>
      <vt:lpstr>Modelo fallecidos COVID 65+ (n=100)</vt:lpstr>
      <vt:lpstr>Resumen MRR MP2.5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cp:lastModifiedBy>Pablo</cp:lastModifiedBy>
  <cp:revision>281</cp:revision>
  <dcterms:created xsi:type="dcterms:W3CDTF">2020-07-21T15:25:02Z</dcterms:created>
  <dcterms:modified xsi:type="dcterms:W3CDTF">2020-08-27T17:37:05Z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21-07-2020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